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464" r:id="rId3"/>
    <p:sldId id="476" r:id="rId4"/>
    <p:sldId id="478" r:id="rId5"/>
    <p:sldId id="479" r:id="rId6"/>
    <p:sldId id="480" r:id="rId7"/>
    <p:sldId id="481" r:id="rId8"/>
    <p:sldId id="482" r:id="rId9"/>
    <p:sldId id="475" r:id="rId10"/>
  </p:sldIdLst>
  <p:sldSz cx="9144000" cy="6858000" type="screen4x3"/>
  <p:notesSz cx="6797675" cy="985678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3300"/>
    <a:srgbClr val="861310"/>
    <a:srgbClr val="FFFFCC"/>
    <a:srgbClr val="FFCCFF"/>
    <a:srgbClr val="FF5050"/>
    <a:srgbClr val="99273A"/>
    <a:srgbClr val="0033CC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71" autoAdjust="0"/>
    <p:restoredTop sz="94675" autoAdjust="0"/>
  </p:normalViewPr>
  <p:slideViewPr>
    <p:cSldViewPr>
      <p:cViewPr>
        <p:scale>
          <a:sx n="100" d="100"/>
          <a:sy n="100" d="100"/>
        </p:scale>
        <p:origin x="-115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899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10" y="-90"/>
      </p:cViewPr>
      <p:guideLst>
        <p:guide orient="horz" pos="3105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165" tIns="47583" rIns="95165" bIns="47583" numCol="1" anchor="t" anchorCtr="0" compatLnSpc="1">
            <a:prstTxWarp prst="textNoShape">
              <a:avLst/>
            </a:prstTxWarp>
          </a:bodyPr>
          <a:lstStyle>
            <a:lvl1pPr defTabSz="951768">
              <a:defRPr sz="1200"/>
            </a:lvl1pPr>
          </a:lstStyle>
          <a:p>
            <a:endParaRPr lang="it-IT" altLang="it-IT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1"/>
            <a:ext cx="2945862" cy="49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165" tIns="47583" rIns="95165" bIns="47583" numCol="1" anchor="t" anchorCtr="0" compatLnSpc="1">
            <a:prstTxWarp prst="textNoShape">
              <a:avLst/>
            </a:prstTxWarp>
          </a:bodyPr>
          <a:lstStyle>
            <a:lvl1pPr algn="r" defTabSz="951768">
              <a:defRPr sz="1200"/>
            </a:lvl1pPr>
          </a:lstStyle>
          <a:p>
            <a:endParaRPr lang="it-IT" altLang="it-IT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2957"/>
            <a:ext cx="2945862" cy="49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165" tIns="47583" rIns="95165" bIns="47583" numCol="1" anchor="b" anchorCtr="0" compatLnSpc="1">
            <a:prstTxWarp prst="textNoShape">
              <a:avLst/>
            </a:prstTxWarp>
          </a:bodyPr>
          <a:lstStyle>
            <a:lvl1pPr defTabSz="951768">
              <a:defRPr sz="1200"/>
            </a:lvl1pPr>
          </a:lstStyle>
          <a:p>
            <a:endParaRPr lang="it-IT" altLang="it-IT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362957"/>
            <a:ext cx="2945862" cy="49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165" tIns="47583" rIns="95165" bIns="47583" numCol="1" anchor="b" anchorCtr="0" compatLnSpc="1">
            <a:prstTxWarp prst="textNoShape">
              <a:avLst/>
            </a:prstTxWarp>
          </a:bodyPr>
          <a:lstStyle>
            <a:lvl1pPr algn="r" defTabSz="951768">
              <a:defRPr sz="1200"/>
            </a:lvl1pPr>
          </a:lstStyle>
          <a:p>
            <a:fld id="{C825105D-0E6F-4109-8C33-16FDF5C5C4C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814769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2945862" cy="49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165" tIns="47583" rIns="95165" bIns="47583" numCol="1" anchor="t" anchorCtr="0" compatLnSpc="1">
            <a:prstTxWarp prst="textNoShape">
              <a:avLst/>
            </a:prstTxWarp>
          </a:bodyPr>
          <a:lstStyle>
            <a:lvl1pPr defTabSz="951768">
              <a:defRPr sz="1200"/>
            </a:lvl1pPr>
          </a:lstStyle>
          <a:p>
            <a:endParaRPr lang="en-US" alt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 bwMode="auto">
          <a:xfrm>
            <a:off x="3850294" y="1"/>
            <a:ext cx="2945862" cy="49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165" tIns="47583" rIns="95165" bIns="47583" numCol="1" anchor="t" anchorCtr="0" compatLnSpc="1">
            <a:prstTxWarp prst="textNoShape">
              <a:avLst/>
            </a:prstTxWarp>
          </a:bodyPr>
          <a:lstStyle>
            <a:lvl1pPr algn="r" defTabSz="951768">
              <a:defRPr sz="1200"/>
            </a:lvl1pPr>
          </a:lstStyle>
          <a:p>
            <a:fld id="{5B45A9C3-5E12-43D5-87FE-83B40BB467CB}" type="datetimeFigureOut">
              <a:rPr lang="en-US" altLang="it-IT"/>
              <a:pPr/>
              <a:t>3/26/2018</a:t>
            </a:fld>
            <a:endParaRPr lang="en-US" alt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38188"/>
            <a:ext cx="4930775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856" tIns="43928" rIns="87856" bIns="43928" rtlCol="0" anchor="ctr"/>
          <a:lstStyle/>
          <a:p>
            <a:pPr lvl="0"/>
            <a:endParaRPr lang="en-US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 bwMode="auto">
          <a:xfrm>
            <a:off x="679464" y="4681477"/>
            <a:ext cx="5438748" cy="4435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165" tIns="47583" rIns="95165" bIns="47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en-US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 bwMode="auto">
          <a:xfrm>
            <a:off x="0" y="9362957"/>
            <a:ext cx="2945862" cy="49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165" tIns="47583" rIns="95165" bIns="47583" numCol="1" anchor="b" anchorCtr="0" compatLnSpc="1">
            <a:prstTxWarp prst="textNoShape">
              <a:avLst/>
            </a:prstTxWarp>
          </a:bodyPr>
          <a:lstStyle>
            <a:lvl1pPr defTabSz="951768">
              <a:defRPr sz="1200"/>
            </a:lvl1pPr>
          </a:lstStyle>
          <a:p>
            <a:endParaRPr lang="en-US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 bwMode="auto">
          <a:xfrm>
            <a:off x="3850294" y="9362957"/>
            <a:ext cx="2945862" cy="49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165" tIns="47583" rIns="95165" bIns="47583" numCol="1" anchor="b" anchorCtr="0" compatLnSpc="1">
            <a:prstTxWarp prst="textNoShape">
              <a:avLst/>
            </a:prstTxWarp>
          </a:bodyPr>
          <a:lstStyle>
            <a:lvl1pPr algn="r" defTabSz="951768">
              <a:defRPr sz="1200"/>
            </a:lvl1pPr>
          </a:lstStyle>
          <a:p>
            <a:fld id="{2654019C-0BE8-42B6-B197-40D80E6542B3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xmlns="" val="4256756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it-IT" altLang="en-US" noProof="0" smtClean="0"/>
              <a:t>Fare clic per modificare lo stile del titolo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it-IT" altLang="en-US" noProof="0" smtClean="0"/>
              <a:t>Fare clic per modificare lo stile del sottotitolo dello schema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B5CAA-2FA3-444F-9E14-AB387E69B5CF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133004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655A1-4D8D-412D-9D43-69E5563DD8EA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262801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25C09-6802-4921-8526-8B40A67186DF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78032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C6C97-061D-4239-9400-14D080720F82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257990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99D8F-F564-46A1-8A5B-BF0977A954AC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205771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135C0-0C78-415B-898E-2B36D47E8B32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3428972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3C078-3A09-4A79-8C0F-D8B8B99980BF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152861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4F710-4B46-4846-A13E-DA5041F10E8B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406965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3E431-81AE-41AF-81A8-39121E8ABF54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310527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11E64-86D3-4952-AC43-BB4CEE2F9C07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422825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D4833-948E-4D8C-84A4-49BD8049AF20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xmlns="" val="143771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gli stili del testo dello schema</a:t>
            </a:r>
          </a:p>
          <a:p>
            <a:pPr lvl="1"/>
            <a:r>
              <a:rPr lang="it-IT" altLang="en-US" smtClean="0"/>
              <a:t>Secondo livello</a:t>
            </a:r>
          </a:p>
          <a:p>
            <a:pPr lvl="2"/>
            <a:r>
              <a:rPr lang="it-IT" altLang="en-US" smtClean="0"/>
              <a:t>Terzo livello</a:t>
            </a:r>
          </a:p>
          <a:p>
            <a:pPr lvl="3"/>
            <a:r>
              <a:rPr lang="it-IT" altLang="en-US" smtClean="0"/>
              <a:t>Quarto livello</a:t>
            </a:r>
          </a:p>
          <a:p>
            <a:pPr lvl="4"/>
            <a:r>
              <a:rPr lang="it-IT" altLang="en-US" smtClean="0"/>
              <a:t>Quinto livello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8DD9DDDD-B6EC-476C-BF6C-04DF46401731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  <p:sp>
        <p:nvSpPr>
          <p:cNvPr id="5120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989138"/>
            <a:ext cx="7623175" cy="1752600"/>
          </a:xfrm>
        </p:spPr>
        <p:txBody>
          <a:bodyPr/>
          <a:lstStyle/>
          <a:p>
            <a:pPr algn="ctr" eaLnBrk="1" hangingPunct="1"/>
            <a:r>
              <a:rPr lang="it-IT" altLang="it-IT" sz="2800" b="1" dirty="0" smtClean="0"/>
              <a:t/>
            </a:r>
            <a:br>
              <a:rPr lang="it-IT" altLang="it-IT" sz="2800" b="1" dirty="0" smtClean="0"/>
            </a:br>
            <a:r>
              <a:rPr lang="it-IT" altLang="it-IT" sz="2800" b="1" dirty="0" smtClean="0"/>
              <a:t>Tavola rotonda </a:t>
            </a:r>
            <a:br>
              <a:rPr lang="it-IT" altLang="it-IT" sz="2800" b="1" dirty="0" smtClean="0"/>
            </a:br>
            <a:r>
              <a:rPr lang="it-IT" altLang="it-IT" sz="2800" b="1" dirty="0" smtClean="0"/>
              <a:t/>
            </a:r>
            <a:br>
              <a:rPr lang="it-IT" altLang="it-IT" sz="2800" b="1" dirty="0" smtClean="0"/>
            </a:br>
            <a:r>
              <a:rPr lang="it-IT" altLang="it-IT" sz="2800" b="1" dirty="0" smtClean="0"/>
              <a:t>Il nuovo CCNL: cosa cambia?</a:t>
            </a:r>
            <a:r>
              <a:rPr lang="it-IT" altLang="it-IT" sz="3200" b="1" dirty="0" smtClean="0"/>
              <a:t/>
            </a:r>
            <a:br>
              <a:rPr lang="it-IT" altLang="it-IT" sz="3200" b="1" dirty="0" smtClean="0"/>
            </a:br>
            <a:endParaRPr lang="it-IT" altLang="it-IT" sz="3200" b="1" dirty="0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4437112"/>
            <a:ext cx="7200800" cy="2016224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it-IT" altLang="it-IT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Il nuovo contratto collettivo nazionale di lavoro 2016/2018</a:t>
            </a:r>
          </a:p>
          <a:p>
            <a:pPr algn="ctr" eaLnBrk="1" hangingPunct="1">
              <a:lnSpc>
                <a:spcPct val="90000"/>
              </a:lnSpc>
            </a:pPr>
            <a:endParaRPr lang="it-IT" altLang="it-IT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it-IT" altLang="it-IT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 marzo 2018</a:t>
            </a:r>
          </a:p>
          <a:p>
            <a:pPr algn="ctr" eaLnBrk="1" hangingPunct="1">
              <a:lnSpc>
                <a:spcPct val="90000"/>
              </a:lnSpc>
            </a:pPr>
            <a:endParaRPr lang="it-IT" altLang="it-IT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it-IT" altLang="it-IT" sz="2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Roma</a:t>
            </a:r>
          </a:p>
          <a:p>
            <a:pPr algn="ctr" eaLnBrk="1" hangingPunct="1">
              <a:lnSpc>
                <a:spcPct val="90000"/>
              </a:lnSpc>
            </a:pPr>
            <a:endParaRPr lang="it-IT" altLang="it-IT" sz="2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 eaLnBrk="1" hangingPunct="1">
              <a:lnSpc>
                <a:spcPct val="90000"/>
              </a:lnSpc>
            </a:pPr>
            <a:endParaRPr lang="it-IT" altLang="it-IT" b="1" u="sng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5363" name="Picture 5" descr="logo anc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96705"/>
            <a:ext cx="841375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4" descr="C:\Users\a\AppData\Local\Microsoft\Windows\Temporary Internet Files\Content.Outlook\P6271VMD\LOGO CONF_Bandiera  a colori 2righe_cmyk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22067"/>
            <a:ext cx="1763326" cy="773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/>
          <a:lstStyle/>
          <a:p>
            <a:pPr eaLnBrk="1" hangingPunct="1"/>
            <a:r>
              <a:rPr lang="it-IT" altLang="it-IT" sz="2400" b="1" i="1" dirty="0" smtClean="0"/>
              <a:t>Sistema delle relazioni sindacali</a:t>
            </a:r>
            <a:r>
              <a:rPr lang="it-IT" altLang="it-IT" sz="2400" b="1" i="1" dirty="0"/>
              <a:t>			</a:t>
            </a:r>
            <a:endParaRPr lang="it-IT" altLang="it-IT" sz="2400" b="1" i="1" dirty="0" smtClean="0"/>
          </a:p>
        </p:txBody>
      </p:sp>
      <p:pic>
        <p:nvPicPr>
          <p:cNvPr id="16387" name="Picture 4" descr="logo%20anci%20dora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40738" y="5824178"/>
            <a:ext cx="484187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72574" y="1138873"/>
            <a:ext cx="6984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600" b="1" i="1" dirty="0">
                <a:solidFill>
                  <a:srgbClr val="FF0000"/>
                </a:solidFill>
              </a:rPr>
              <a:t>S</a:t>
            </a:r>
            <a:r>
              <a:rPr lang="it-IT" sz="1600" b="1" i="1" dirty="0" smtClean="0">
                <a:solidFill>
                  <a:srgbClr val="FF0000"/>
                </a:solidFill>
              </a:rPr>
              <a:t>i </a:t>
            </a:r>
            <a:r>
              <a:rPr lang="it-IT" sz="1600" b="1" i="1" dirty="0">
                <a:solidFill>
                  <a:srgbClr val="FF0000"/>
                </a:solidFill>
              </a:rPr>
              <a:t>archivia </a:t>
            </a:r>
            <a:r>
              <a:rPr lang="it-IT" sz="1600" b="1" i="1" dirty="0" smtClean="0">
                <a:solidFill>
                  <a:srgbClr val="FF0000"/>
                </a:solidFill>
              </a:rPr>
              <a:t>la </a:t>
            </a:r>
            <a:r>
              <a:rPr lang="it-IT" sz="1600" b="1" i="1" dirty="0">
                <a:solidFill>
                  <a:srgbClr val="FF0000"/>
                </a:solidFill>
              </a:rPr>
              <a:t>concertazione</a:t>
            </a:r>
            <a:r>
              <a:rPr lang="it-IT" sz="1600" i="1" dirty="0"/>
              <a:t>, il sistema delle relazioni sindacali viene articolato nei due modelli relazionali della partecipazione e della contrattazione </a:t>
            </a:r>
            <a:r>
              <a:rPr lang="it-IT" sz="1600" i="1" dirty="0" smtClean="0"/>
              <a:t>integrativa;</a:t>
            </a:r>
          </a:p>
          <a:p>
            <a:pPr>
              <a:lnSpc>
                <a:spcPct val="150000"/>
              </a:lnSpc>
            </a:pPr>
            <a:endParaRPr lang="it-IT" sz="1600" i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600" i="1" dirty="0" smtClean="0"/>
              <a:t>A </a:t>
            </a:r>
            <a:r>
              <a:rPr lang="it-IT" sz="1600" i="1" dirty="0"/>
              <a:t>sua volta </a:t>
            </a:r>
            <a:r>
              <a:rPr lang="it-IT" sz="1600" b="1" i="1" dirty="0">
                <a:solidFill>
                  <a:srgbClr val="FF0000"/>
                </a:solidFill>
              </a:rPr>
              <a:t>la partecipazione è articolata in informazione</a:t>
            </a:r>
            <a:r>
              <a:rPr lang="it-IT" sz="1600" i="1" dirty="0"/>
              <a:t>, confronto e organismi paritetici di partecipazione, </a:t>
            </a:r>
            <a:r>
              <a:rPr lang="it-IT" sz="1600" b="1" i="1" dirty="0">
                <a:solidFill>
                  <a:srgbClr val="FF0000"/>
                </a:solidFill>
              </a:rPr>
              <a:t>negli Enti con più di 300 dipendenti</a:t>
            </a:r>
            <a:r>
              <a:rPr lang="it-IT" sz="1600" b="1" i="1" dirty="0" smtClean="0">
                <a:solidFill>
                  <a:srgbClr val="FF0000"/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endParaRPr lang="it-IT" sz="1600" i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600" b="1" i="1" dirty="0" smtClean="0">
                <a:solidFill>
                  <a:srgbClr val="FF0000"/>
                </a:solidFill>
              </a:rPr>
              <a:t>La </a:t>
            </a:r>
            <a:r>
              <a:rPr lang="it-IT" sz="1600" b="1" i="1" dirty="0">
                <a:solidFill>
                  <a:srgbClr val="FF0000"/>
                </a:solidFill>
              </a:rPr>
              <a:t>disciplina della contrattazione integrativa viene semplificata </a:t>
            </a:r>
            <a:r>
              <a:rPr lang="it-IT" sz="1600" i="1" dirty="0"/>
              <a:t>e aggiornata rispetto alle problematiche emerse nel corso degli anni in sede applicativa. Ora sono regolamentati in modo puntuale i soggetti, i livelli, le materie, la tempistica e le procedure</a:t>
            </a:r>
            <a:r>
              <a:rPr lang="it-IT" sz="1600" i="1" dirty="0" smtClean="0"/>
              <a:t>.</a:t>
            </a:r>
          </a:p>
        </p:txBody>
      </p:sp>
      <p:pic>
        <p:nvPicPr>
          <p:cNvPr id="5" name="Immagine 4" descr="C:\Users\a\AppData\Local\Microsoft\Windows\Temporary Internet Files\Content.Outlook\P6271VMD\LOGO CONF_Bandiera  a colori 2righe_cmyk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050" y="476672"/>
            <a:ext cx="1446535" cy="86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3631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/>
          <a:lstStyle/>
          <a:p>
            <a:pPr eaLnBrk="1" hangingPunct="1"/>
            <a:r>
              <a:rPr lang="it-IT" altLang="it-IT" sz="2400" b="1" i="1" dirty="0" smtClean="0"/>
              <a:t>Ordinamento professionale</a:t>
            </a:r>
            <a:r>
              <a:rPr lang="it-IT" altLang="it-IT" sz="2400" b="1" i="1" dirty="0"/>
              <a:t>	</a:t>
            </a:r>
            <a:r>
              <a:rPr lang="it-IT" altLang="it-IT" sz="2400" b="1" i="1" dirty="0" smtClean="0"/>
              <a:t>e PEO</a:t>
            </a:r>
            <a:r>
              <a:rPr lang="it-IT" altLang="it-IT" sz="2400" b="1" i="1" dirty="0"/>
              <a:t>	</a:t>
            </a:r>
            <a:endParaRPr lang="it-IT" altLang="it-IT" sz="2400" b="1" i="1" dirty="0" smtClean="0"/>
          </a:p>
        </p:txBody>
      </p:sp>
      <p:pic>
        <p:nvPicPr>
          <p:cNvPr id="16387" name="Picture 4" descr="logo%20anci%20dora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40738" y="5824178"/>
            <a:ext cx="484187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72574" y="1138873"/>
            <a:ext cx="742781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i="1" dirty="0" smtClean="0"/>
              <a:t>è </a:t>
            </a:r>
            <a:r>
              <a:rPr lang="it-IT" sz="1400" b="1" i="1" dirty="0" smtClean="0">
                <a:solidFill>
                  <a:srgbClr val="FF0000"/>
                </a:solidFill>
              </a:rPr>
              <a:t>eliminato </a:t>
            </a:r>
            <a:r>
              <a:rPr lang="it-IT" sz="1400" b="1" i="1" dirty="0">
                <a:solidFill>
                  <a:srgbClr val="FF0000"/>
                </a:solidFill>
              </a:rPr>
              <a:t>l’ingresso giuridico nella categoria intermedia D3, </a:t>
            </a:r>
            <a:r>
              <a:rPr lang="it-IT" sz="1400" i="1" dirty="0"/>
              <a:t>favorendo la mobilità del personale</a:t>
            </a:r>
            <a:r>
              <a:rPr lang="it-IT" sz="1400" i="1" dirty="0" smtClean="0"/>
              <a:t>;</a:t>
            </a:r>
            <a:endParaRPr lang="it-IT" sz="1400" i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i="1" dirty="0" smtClean="0"/>
              <a:t>si </a:t>
            </a:r>
            <a:r>
              <a:rPr lang="it-IT" sz="1400" i="1" dirty="0"/>
              <a:t>prevede </a:t>
            </a:r>
            <a:r>
              <a:rPr lang="it-IT" sz="1400" b="1" i="1" dirty="0">
                <a:solidFill>
                  <a:srgbClr val="FF0000"/>
                </a:solidFill>
              </a:rPr>
              <a:t>un nuovo livello economico in ciascuna categoria</a:t>
            </a:r>
            <a:r>
              <a:rPr lang="it-IT" sz="1400" b="1" i="1" dirty="0"/>
              <a:t>, </a:t>
            </a:r>
            <a:r>
              <a:rPr lang="it-IT" sz="1400" i="1" dirty="0"/>
              <a:t>a carico delle risorse stabili del fondo, e quindi senza oneri aggiuntivi sulla finanza pubblica</a:t>
            </a:r>
            <a:r>
              <a:rPr lang="it-IT" sz="1400" i="1" dirty="0" smtClean="0"/>
              <a:t>;</a:t>
            </a:r>
            <a:endParaRPr lang="it-IT" sz="1400" i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b="1" i="1" dirty="0" smtClean="0">
                <a:solidFill>
                  <a:srgbClr val="FF0000"/>
                </a:solidFill>
              </a:rPr>
              <a:t>viene </a:t>
            </a:r>
            <a:r>
              <a:rPr lang="it-IT" sz="1400" b="1" i="1" dirty="0">
                <a:solidFill>
                  <a:srgbClr val="FF0000"/>
                </a:solidFill>
              </a:rPr>
              <a:t>completamente revisionato l’istituto delle progressioni economiche</a:t>
            </a:r>
            <a:r>
              <a:rPr lang="it-IT" sz="1400" i="1" dirty="0"/>
              <a:t>, ancorandole al processo di valutazione delle prestazioni individuali: non più due distinti sistemi di valutazione. Si semplifica la disciplina procedurale, eliminando i dubbi applicativi in merito alla decorrenza dell’istituto</a:t>
            </a:r>
            <a:r>
              <a:rPr lang="it-IT" sz="1400" i="1" dirty="0" smtClean="0"/>
              <a:t>;</a:t>
            </a:r>
            <a:endParaRPr lang="it-IT" sz="1400" i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i="1" dirty="0" smtClean="0"/>
              <a:t>si </a:t>
            </a:r>
            <a:r>
              <a:rPr lang="it-IT" sz="1400" i="1" dirty="0"/>
              <a:t>dà mandato ad una </a:t>
            </a:r>
            <a:r>
              <a:rPr lang="it-IT" sz="1400" b="1" i="1" dirty="0">
                <a:solidFill>
                  <a:srgbClr val="FF0000"/>
                </a:solidFill>
              </a:rPr>
              <a:t>Commissione paritetica </a:t>
            </a:r>
            <a:r>
              <a:rPr lang="it-IT" sz="1400" i="1" dirty="0"/>
              <a:t>di approfondire le tematiche attinenti alla </a:t>
            </a:r>
            <a:r>
              <a:rPr lang="it-IT" sz="1400" b="1" i="1" dirty="0">
                <a:solidFill>
                  <a:srgbClr val="FF0000"/>
                </a:solidFill>
              </a:rPr>
              <a:t>revisione dell’attuale classificazione del personale</a:t>
            </a:r>
            <a:r>
              <a:rPr lang="it-IT" sz="1400" i="1" dirty="0" smtClean="0"/>
              <a:t>;</a:t>
            </a:r>
            <a:endParaRPr lang="it-IT" sz="1400" i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b="1" i="1" dirty="0" smtClean="0"/>
              <a:t>vengono </a:t>
            </a:r>
            <a:r>
              <a:rPr lang="it-IT" sz="1400" b="1" i="1" dirty="0"/>
              <a:t>istituiti i nuovi profili per le attività di comunicazione e informazione</a:t>
            </a:r>
            <a:r>
              <a:rPr lang="it-IT" sz="1400" i="1" dirty="0"/>
              <a:t>, in attuazione della legge n. 150/2000 in tema di comunicazione pubblica</a:t>
            </a:r>
            <a:r>
              <a:rPr lang="it-IT" sz="1400" i="1" dirty="0" smtClean="0"/>
              <a:t>;</a:t>
            </a:r>
            <a:endParaRPr lang="it-IT" sz="1400" i="1" dirty="0"/>
          </a:p>
          <a:p>
            <a:pPr>
              <a:lnSpc>
                <a:spcPct val="150000"/>
              </a:lnSpc>
            </a:pPr>
            <a:r>
              <a:rPr lang="it-IT" sz="1400" i="1" dirty="0" smtClean="0"/>
              <a:t>-   l’aspetto </a:t>
            </a:r>
            <a:r>
              <a:rPr lang="it-IT" sz="1400" i="1" dirty="0"/>
              <a:t>più rilevante riguarda la nuova configurazione </a:t>
            </a:r>
            <a:r>
              <a:rPr lang="it-IT" sz="1400" b="1" i="1" dirty="0">
                <a:solidFill>
                  <a:srgbClr val="FF0000"/>
                </a:solidFill>
              </a:rPr>
              <a:t>delle posizioni organizzative </a:t>
            </a:r>
            <a:r>
              <a:rPr lang="it-IT" sz="1400" b="1" i="1" dirty="0" smtClean="0">
                <a:solidFill>
                  <a:srgbClr val="FF0000"/>
                </a:solidFill>
              </a:rPr>
              <a:t>                                    ed </a:t>
            </a:r>
            <a:r>
              <a:rPr lang="it-IT" sz="1400" b="1" i="1" dirty="0">
                <a:solidFill>
                  <a:srgbClr val="FF0000"/>
                </a:solidFill>
              </a:rPr>
              <a:t>alte professionalità</a:t>
            </a:r>
            <a:r>
              <a:rPr lang="it-IT" sz="1400" b="1" i="1" dirty="0" smtClean="0">
                <a:solidFill>
                  <a:srgbClr val="FF0000"/>
                </a:solidFill>
              </a:rPr>
              <a:t>.</a:t>
            </a:r>
            <a:endParaRPr lang="it-IT" sz="1400" b="1" i="1" dirty="0">
              <a:solidFill>
                <a:srgbClr val="FF0000"/>
              </a:solidFill>
            </a:endParaRPr>
          </a:p>
        </p:txBody>
      </p:sp>
      <p:pic>
        <p:nvPicPr>
          <p:cNvPr id="5" name="Immagine 4" descr="C:\Users\a\AppData\Local\Microsoft\Windows\Temporary Internet Files\Content.Outlook\P6271VMD\LOGO CONF_Bandiera  a colori 2righe_cmyk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78976"/>
            <a:ext cx="1495677" cy="861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716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/>
          <a:lstStyle/>
          <a:p>
            <a:pPr eaLnBrk="1" hangingPunct="1"/>
            <a:r>
              <a:rPr lang="it-IT" altLang="it-IT" sz="2400" b="1" i="1" dirty="0" smtClean="0"/>
              <a:t>Le nuove posizioni organizzative</a:t>
            </a:r>
          </a:p>
        </p:txBody>
      </p:sp>
      <p:pic>
        <p:nvPicPr>
          <p:cNvPr id="16387" name="Picture 4" descr="logo%20anci%20dora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40738" y="5824178"/>
            <a:ext cx="484187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72574" y="709580"/>
            <a:ext cx="69847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b="1" i="1" dirty="0" smtClean="0">
                <a:solidFill>
                  <a:srgbClr val="FF0000"/>
                </a:solidFill>
              </a:rPr>
              <a:t>Si </a:t>
            </a:r>
            <a:r>
              <a:rPr lang="it-IT" sz="1400" b="1" i="1" dirty="0">
                <a:solidFill>
                  <a:srgbClr val="FF0000"/>
                </a:solidFill>
              </a:rPr>
              <a:t>riduce la tipologia di PO, </a:t>
            </a:r>
            <a:r>
              <a:rPr lang="it-IT" sz="1400" i="1" dirty="0"/>
              <a:t>eliminando quelle connesse ad attività di staff/studio/ricerca/ispettive/di vigilanza/controllo e quelle di alta professionalità introdotte </a:t>
            </a:r>
            <a:r>
              <a:rPr lang="it-IT" sz="1400" i="1" dirty="0" smtClean="0"/>
              <a:t>dal </a:t>
            </a:r>
            <a:r>
              <a:rPr lang="it-IT" sz="1400" i="1" dirty="0"/>
              <a:t>CCNL </a:t>
            </a:r>
            <a:r>
              <a:rPr lang="it-IT" sz="1400" i="1" dirty="0" smtClean="0"/>
              <a:t>22/1/2004;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it-IT" sz="1400" i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b="1" i="1" dirty="0" smtClean="0">
                <a:solidFill>
                  <a:srgbClr val="FF0000"/>
                </a:solidFill>
              </a:rPr>
              <a:t>Si rende possibile la creazione </a:t>
            </a:r>
            <a:r>
              <a:rPr lang="it-IT" sz="1400" i="1" dirty="0" smtClean="0"/>
              <a:t>attraverso  modifiche dei regolamenti di organizzazione, </a:t>
            </a:r>
            <a:r>
              <a:rPr lang="it-IT" sz="1400" b="1" i="1" dirty="0" smtClean="0">
                <a:solidFill>
                  <a:srgbClr val="FF0000"/>
                </a:solidFill>
              </a:rPr>
              <a:t>della vice-dirigenza</a:t>
            </a:r>
            <a:r>
              <a:rPr lang="it-IT" sz="1400" i="1" dirty="0" smtClean="0"/>
              <a:t>, </a:t>
            </a:r>
            <a:r>
              <a:rPr lang="it-IT" sz="1400" b="1" i="1" dirty="0" smtClean="0">
                <a:solidFill>
                  <a:srgbClr val="FF0000"/>
                </a:solidFill>
              </a:rPr>
              <a:t>con </a:t>
            </a:r>
            <a:r>
              <a:rPr lang="it-IT" sz="1400" b="1" i="1" dirty="0">
                <a:solidFill>
                  <a:srgbClr val="FF0000"/>
                </a:solidFill>
              </a:rPr>
              <a:t>possibilità di delegare il potere di firma agli incaricati di posizione organizzativa, cioè ai quadri intermedi</a:t>
            </a:r>
            <a:r>
              <a:rPr lang="it-IT" sz="1400" i="1" dirty="0" smtClean="0"/>
              <a:t>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it-IT" sz="1400" i="1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i="1" dirty="0"/>
              <a:t>L</a:t>
            </a:r>
            <a:r>
              <a:rPr lang="it-IT" sz="1400" i="1" dirty="0" smtClean="0"/>
              <a:t>a </a:t>
            </a:r>
            <a:r>
              <a:rPr lang="it-IT" sz="1400" b="1" i="1" dirty="0" smtClean="0">
                <a:solidFill>
                  <a:srgbClr val="FF0000"/>
                </a:solidFill>
              </a:rPr>
              <a:t>durata </a:t>
            </a:r>
            <a:r>
              <a:rPr lang="it-IT" sz="1400" b="1" i="1" dirty="0">
                <a:solidFill>
                  <a:srgbClr val="FF0000"/>
                </a:solidFill>
              </a:rPr>
              <a:t>massima </a:t>
            </a:r>
            <a:r>
              <a:rPr lang="it-IT" sz="1400" i="1" dirty="0"/>
              <a:t>dell’incarico di </a:t>
            </a:r>
            <a:r>
              <a:rPr lang="it-IT" sz="1400" i="1" dirty="0" smtClean="0"/>
              <a:t>PO </a:t>
            </a:r>
            <a:r>
              <a:rPr lang="it-IT" sz="1400" b="1" i="1" dirty="0" smtClean="0">
                <a:solidFill>
                  <a:srgbClr val="FF0000"/>
                </a:solidFill>
              </a:rPr>
              <a:t>è ridotta da 5 a 3 anni</a:t>
            </a:r>
            <a:r>
              <a:rPr lang="it-IT" sz="1400" i="1" dirty="0" smtClean="0"/>
              <a:t>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it-IT" sz="1400" i="1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b="1" i="1" dirty="0" smtClean="0">
                <a:solidFill>
                  <a:srgbClr val="FF0000"/>
                </a:solidFill>
              </a:rPr>
              <a:t>Si </a:t>
            </a:r>
            <a:r>
              <a:rPr lang="it-IT" sz="1400" b="1" i="1" dirty="0">
                <a:solidFill>
                  <a:srgbClr val="FF0000"/>
                </a:solidFill>
              </a:rPr>
              <a:t>sottraggono le risorse che pagano le indennità di posizione organizzativa dalla contrattazione </a:t>
            </a:r>
            <a:r>
              <a:rPr lang="it-IT" sz="1400" b="1" i="1" dirty="0" smtClean="0">
                <a:solidFill>
                  <a:srgbClr val="FF0000"/>
                </a:solidFill>
              </a:rPr>
              <a:t>decentrata, che vengono allocate nel bilancio degli enti</a:t>
            </a:r>
            <a:r>
              <a:rPr lang="it-IT" sz="1400" i="1" dirty="0" smtClean="0"/>
              <a:t>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it-IT" sz="1400" i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b="1" i="1" dirty="0" smtClean="0">
                <a:solidFill>
                  <a:srgbClr val="FF0000"/>
                </a:solidFill>
              </a:rPr>
              <a:t>Si </a:t>
            </a:r>
            <a:r>
              <a:rPr lang="it-IT" sz="1400" b="1" i="1" dirty="0">
                <a:solidFill>
                  <a:srgbClr val="FF0000"/>
                </a:solidFill>
              </a:rPr>
              <a:t>risolvono le problematiche specifiche che hanno riguardato i piccoli comuni e le unioni di comuni</a:t>
            </a:r>
            <a:r>
              <a:rPr lang="it-IT" sz="1400" b="1" i="1" dirty="0"/>
              <a:t>,</a:t>
            </a:r>
            <a:r>
              <a:rPr lang="it-IT" sz="1400" i="1" dirty="0"/>
              <a:t> prevedendo per questi enti regole più flessibili per il conferimento degli incarichi di responsabilità degli </a:t>
            </a:r>
            <a:r>
              <a:rPr lang="it-IT" sz="1400" i="1" dirty="0" smtClean="0"/>
              <a:t>uffici.</a:t>
            </a:r>
            <a:endParaRPr lang="it-IT" sz="1400" i="1" dirty="0"/>
          </a:p>
        </p:txBody>
      </p:sp>
      <p:pic>
        <p:nvPicPr>
          <p:cNvPr id="5" name="Immagine 4" descr="C:\Users\a\AppData\Local\Microsoft\Windows\Temporary Internet Files\Content.Outlook\P6271VMD\LOGO CONF_Bandiera  a colori 2righe_cmyk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78976"/>
            <a:ext cx="1567685" cy="861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44847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/>
          <a:lstStyle/>
          <a:p>
            <a:pPr eaLnBrk="1" hangingPunct="1"/>
            <a:r>
              <a:rPr lang="it-IT" altLang="it-IT" sz="2400" b="1" i="1" dirty="0" smtClean="0"/>
              <a:t>La sezione contrattuale per la Polizia locale</a:t>
            </a:r>
          </a:p>
        </p:txBody>
      </p:sp>
      <p:pic>
        <p:nvPicPr>
          <p:cNvPr id="16387" name="Picture 4" descr="logo%20anci%20dora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40738" y="5824178"/>
            <a:ext cx="484187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72574" y="1138873"/>
            <a:ext cx="6984776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i="1" dirty="0" smtClean="0"/>
              <a:t>Viene </a:t>
            </a:r>
            <a:r>
              <a:rPr lang="it-IT" sz="1400" i="1" dirty="0"/>
              <a:t>riconosciuta la specificità delle mansioni prestate dagli agenti di polizia locale, attraverso un’indennità di funzione, legata anche al grado ricoperto, e ad </a:t>
            </a:r>
            <a:r>
              <a:rPr lang="it-IT" sz="1400" b="1" i="1" dirty="0">
                <a:solidFill>
                  <a:srgbClr val="FF0000"/>
                </a:solidFill>
              </a:rPr>
              <a:t>un’indennità di servizio esterno</a:t>
            </a:r>
            <a:r>
              <a:rPr lang="it-IT" sz="1400" i="1" dirty="0"/>
              <a:t>, che remunera in modo significativo il personale impiegato nei servizi </a:t>
            </a:r>
            <a:r>
              <a:rPr lang="it-IT" sz="1400" i="1" dirty="0" smtClean="0"/>
              <a:t>operativi;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it-IT" sz="1400" i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b="1" i="1" dirty="0">
                <a:solidFill>
                  <a:srgbClr val="FF0000"/>
                </a:solidFill>
              </a:rPr>
              <a:t>S</a:t>
            </a:r>
            <a:r>
              <a:rPr lang="it-IT" sz="1400" b="1" i="1" dirty="0" smtClean="0">
                <a:solidFill>
                  <a:srgbClr val="FF0000"/>
                </a:solidFill>
              </a:rPr>
              <a:t>i </a:t>
            </a:r>
            <a:r>
              <a:rPr lang="it-IT" sz="1400" b="1" i="1" dirty="0">
                <a:solidFill>
                  <a:srgbClr val="FF0000"/>
                </a:solidFill>
              </a:rPr>
              <a:t>disciplinano i compensi per le attività di sicurezza e polizia stradale necessarie per lo svolgimento di iniziative di carattere privato</a:t>
            </a:r>
            <a:r>
              <a:rPr lang="it-IT" sz="1400" i="1" dirty="0"/>
              <a:t>: le ore di lavoro aggiuntivo sono compensate al pari dello straordinario, non concorrono al rispetto del limite individuale di 180 ore di straordinario annue, possono dar luogo a riposo compensativo, il tutto con risorse a carico dei privati</a:t>
            </a:r>
            <a:r>
              <a:rPr lang="it-IT" sz="1400" i="1" dirty="0" smtClean="0"/>
              <a:t>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it-IT" sz="1400" i="1" dirty="0"/>
          </a:p>
          <a:p>
            <a:pPr>
              <a:lnSpc>
                <a:spcPct val="150000"/>
              </a:lnSpc>
            </a:pPr>
            <a:endParaRPr lang="it-IT" sz="1400" i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it-IT" sz="1400" i="1" dirty="0"/>
          </a:p>
        </p:txBody>
      </p:sp>
      <p:pic>
        <p:nvPicPr>
          <p:cNvPr id="5" name="Immagine 4" descr="C:\Users\a\AppData\Local\Microsoft\Windows\Temporary Internet Files\Content.Outlook\P6271VMD\LOGO CONF_Bandiera  a colori 2righe_cmyk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78976"/>
            <a:ext cx="1567685" cy="861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4859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/>
          <a:lstStyle/>
          <a:p>
            <a:pPr eaLnBrk="1" hangingPunct="1"/>
            <a:r>
              <a:rPr lang="it-IT" altLang="it-IT" sz="2400" b="1" i="1" dirty="0" smtClean="0"/>
              <a:t>La flessibilità nel rapporto di lavoro</a:t>
            </a:r>
          </a:p>
        </p:txBody>
      </p:sp>
      <p:pic>
        <p:nvPicPr>
          <p:cNvPr id="16387" name="Picture 4" descr="logo%20anci%20dora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40738" y="5824178"/>
            <a:ext cx="484187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72574" y="764704"/>
            <a:ext cx="6984776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i="1" dirty="0"/>
              <a:t>L</a:t>
            </a:r>
            <a:r>
              <a:rPr lang="it-IT" sz="1400" i="1" dirty="0" smtClean="0"/>
              <a:t>e </a:t>
            </a:r>
            <a:r>
              <a:rPr lang="it-IT" sz="1400" i="1" dirty="0"/>
              <a:t>disposizioni contrattuali sul lavoro flessibile vengono coordinate alla normativa sul lavoro a tempo determinato introdotta dal Jobs </a:t>
            </a:r>
            <a:r>
              <a:rPr lang="it-IT" sz="1400" i="1" dirty="0" err="1"/>
              <a:t>Act</a:t>
            </a:r>
            <a:r>
              <a:rPr lang="it-IT" sz="1400" i="1" dirty="0"/>
              <a:t> e dal decreto </a:t>
            </a:r>
            <a:r>
              <a:rPr lang="it-IT" sz="1400" i="1" dirty="0" smtClean="0"/>
              <a:t>Madia;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it-IT" sz="1400" i="1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i="1" dirty="0"/>
              <a:t>S</a:t>
            </a:r>
            <a:r>
              <a:rPr lang="it-IT" sz="1400" i="1" dirty="0" smtClean="0"/>
              <a:t>i tiene conto </a:t>
            </a:r>
            <a:r>
              <a:rPr lang="it-IT" sz="1400" i="1" dirty="0"/>
              <a:t>conto delle specificità </a:t>
            </a:r>
            <a:r>
              <a:rPr lang="it-IT" sz="1400" i="1" dirty="0" smtClean="0"/>
              <a:t>e delle funzioni proprie </a:t>
            </a:r>
            <a:r>
              <a:rPr lang="it-IT" sz="1400" i="1" dirty="0"/>
              <a:t>degli enti territoriali, in ragione dei servizi </a:t>
            </a:r>
            <a:r>
              <a:rPr lang="it-IT" sz="1400" i="1" dirty="0" smtClean="0"/>
              <a:t>erogati;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it-IT" sz="1400" i="1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b="1" i="1" dirty="0">
                <a:solidFill>
                  <a:srgbClr val="FF0000"/>
                </a:solidFill>
              </a:rPr>
              <a:t>S</a:t>
            </a:r>
            <a:r>
              <a:rPr lang="it-IT" sz="1400" b="1" i="1" dirty="0" smtClean="0">
                <a:solidFill>
                  <a:srgbClr val="FF0000"/>
                </a:solidFill>
              </a:rPr>
              <a:t>i </a:t>
            </a:r>
            <a:r>
              <a:rPr lang="it-IT" sz="1400" b="1" i="1" dirty="0">
                <a:solidFill>
                  <a:srgbClr val="FF0000"/>
                </a:solidFill>
              </a:rPr>
              <a:t>rafforza il principio di non discriminazione, estendendo ai lavoratori a tempo determinato alcuni istituti del tempo </a:t>
            </a:r>
            <a:r>
              <a:rPr lang="it-IT" sz="1400" b="1" i="1" dirty="0" smtClean="0">
                <a:solidFill>
                  <a:srgbClr val="FF0000"/>
                </a:solidFill>
              </a:rPr>
              <a:t>indeterminato</a:t>
            </a:r>
            <a:r>
              <a:rPr lang="it-IT" sz="1400" b="1" i="1" dirty="0">
                <a:solidFill>
                  <a:srgbClr val="FF0000"/>
                </a:solidFill>
              </a:rPr>
              <a:t> </a:t>
            </a:r>
            <a:r>
              <a:rPr lang="it-IT" sz="1400" b="1" i="1" dirty="0" smtClean="0">
                <a:solidFill>
                  <a:srgbClr val="FF0000"/>
                </a:solidFill>
              </a:rPr>
              <a:t>( ferie, assenze per malattia, permessi, </a:t>
            </a:r>
            <a:r>
              <a:rPr lang="it-IT" sz="1400" b="1" i="1" dirty="0" err="1" smtClean="0">
                <a:solidFill>
                  <a:srgbClr val="FF0000"/>
                </a:solidFill>
              </a:rPr>
              <a:t>etc</a:t>
            </a:r>
            <a:r>
              <a:rPr lang="it-IT" sz="1400" b="1" i="1" dirty="0" smtClean="0">
                <a:solidFill>
                  <a:srgbClr val="FF0000"/>
                </a:solidFill>
              </a:rPr>
              <a:t>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it-IT" sz="1400" i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b="1" i="1" dirty="0">
                <a:solidFill>
                  <a:srgbClr val="FF0000"/>
                </a:solidFill>
              </a:rPr>
              <a:t>S</a:t>
            </a:r>
            <a:r>
              <a:rPr lang="it-IT" sz="1400" b="1" i="1" dirty="0" smtClean="0">
                <a:solidFill>
                  <a:srgbClr val="FF0000"/>
                </a:solidFill>
              </a:rPr>
              <a:t>i </a:t>
            </a:r>
            <a:r>
              <a:rPr lang="it-IT" sz="1400" b="1" i="1" dirty="0">
                <a:solidFill>
                  <a:srgbClr val="FF0000"/>
                </a:solidFill>
              </a:rPr>
              <a:t>disciplina il ricorso </a:t>
            </a:r>
            <a:r>
              <a:rPr lang="it-IT" sz="1400" b="1" i="1" dirty="0" smtClean="0">
                <a:solidFill>
                  <a:srgbClr val="FF0000"/>
                </a:solidFill>
              </a:rPr>
              <a:t>all’istituto del contratto di somministrazione </a:t>
            </a:r>
            <a:r>
              <a:rPr lang="it-IT" sz="1400" b="1" i="1" dirty="0">
                <a:solidFill>
                  <a:srgbClr val="FF0000"/>
                </a:solidFill>
              </a:rPr>
              <a:t>a tempo </a:t>
            </a:r>
            <a:r>
              <a:rPr lang="it-IT" sz="1400" b="1" i="1" dirty="0" smtClean="0">
                <a:solidFill>
                  <a:srgbClr val="FF0000"/>
                </a:solidFill>
              </a:rPr>
              <a:t>determinato,</a:t>
            </a:r>
            <a:r>
              <a:rPr lang="it-IT" sz="1400" i="1" dirty="0" smtClean="0"/>
              <a:t> archiviando definitivamente il lavoro interinale e prevedendo comunque una serie di esenzioni da limiti quantitativi per specifiche fattispecie;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it-IT" sz="1400" i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i="1" dirty="0" smtClean="0"/>
              <a:t>La </a:t>
            </a:r>
            <a:r>
              <a:rPr lang="it-IT" sz="1400" i="1" dirty="0"/>
              <a:t>disciplina del part-time viene aggiornata, prevedendo anche la possibilità di definire una durata massima all’articolazione parziale del rapporto di lavoro.</a:t>
            </a:r>
          </a:p>
          <a:p>
            <a:pPr>
              <a:lnSpc>
                <a:spcPct val="150000"/>
              </a:lnSpc>
            </a:pPr>
            <a:endParaRPr lang="it-IT" sz="1400" i="1" dirty="0"/>
          </a:p>
        </p:txBody>
      </p:sp>
      <p:pic>
        <p:nvPicPr>
          <p:cNvPr id="5" name="Immagine 4" descr="C:\Users\a\AppData\Local\Microsoft\Windows\Temporary Internet Files\Content.Outlook\P6271VMD\LOGO CONF_Bandiera  a colori 2righe_cmyk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78976"/>
            <a:ext cx="1567685" cy="861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32527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/>
          <a:lstStyle/>
          <a:p>
            <a:pPr eaLnBrk="1" hangingPunct="1"/>
            <a:r>
              <a:rPr lang="it-IT" altLang="it-IT" sz="2400" b="1" i="1" dirty="0" smtClean="0"/>
              <a:t>Piccoli comuni e gestioni associate</a:t>
            </a:r>
          </a:p>
        </p:txBody>
      </p:sp>
      <p:pic>
        <p:nvPicPr>
          <p:cNvPr id="16387" name="Picture 4" descr="logo%20anci%20dora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40738" y="5824178"/>
            <a:ext cx="484187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72574" y="1138873"/>
            <a:ext cx="698477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i="1" dirty="0" smtClean="0"/>
              <a:t>le </a:t>
            </a:r>
            <a:r>
              <a:rPr lang="it-IT" sz="1400" i="1" dirty="0"/>
              <a:t>nuove regole relative al conferimento degli incarichi di responsabilità degli uffici tengono conto della condizione dei piccoli comuni sotto-organico: </a:t>
            </a:r>
            <a:r>
              <a:rPr lang="it-IT" sz="1400" b="1" i="1" dirty="0">
                <a:solidFill>
                  <a:srgbClr val="FF0000"/>
                </a:solidFill>
              </a:rPr>
              <a:t>è ora possibile coprire le posizioni apicali in base al criterio della competenza e non solo dell’inquadramento </a:t>
            </a:r>
            <a:r>
              <a:rPr lang="it-IT" sz="1400" b="1" i="1" dirty="0" smtClean="0">
                <a:solidFill>
                  <a:srgbClr val="FF0000"/>
                </a:solidFill>
              </a:rPr>
              <a:t>contrattuale;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i="1" dirty="0"/>
              <a:t> è più facile individuare ed incentivare il responsabile di uffici comuni tra più enti, incrementando fino al 30% la relativa indennità;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b="1" i="1" dirty="0" smtClean="0">
                <a:solidFill>
                  <a:srgbClr val="FF0000"/>
                </a:solidFill>
              </a:rPr>
              <a:t>viene </a:t>
            </a:r>
            <a:r>
              <a:rPr lang="it-IT" sz="1400" b="1" i="1" dirty="0">
                <a:solidFill>
                  <a:srgbClr val="FF0000"/>
                </a:solidFill>
              </a:rPr>
              <a:t>potenziata la contrattazione di livello territoriale, che consente di aggregare più comuni in un’unica sede di confronto con i sindacati: </a:t>
            </a:r>
            <a:r>
              <a:rPr lang="it-IT" sz="1400" i="1" dirty="0"/>
              <a:t>è eliminato il limite dimensionale (massimo 30 dipendenti) ed il vincolo di contiguità </a:t>
            </a:r>
            <a:r>
              <a:rPr lang="it-IT" sz="1400" i="1" dirty="0" smtClean="0"/>
              <a:t>territoriale;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b="1" i="1" dirty="0">
                <a:solidFill>
                  <a:srgbClr val="FF0000"/>
                </a:solidFill>
              </a:rPr>
              <a:t>l’Unione </a:t>
            </a:r>
            <a:r>
              <a:rPr lang="it-IT" sz="1400" b="1" i="1" dirty="0" smtClean="0">
                <a:solidFill>
                  <a:srgbClr val="FF0000"/>
                </a:solidFill>
              </a:rPr>
              <a:t> di Comuni </a:t>
            </a:r>
            <a:r>
              <a:rPr lang="it-IT" sz="1400" i="1" dirty="0" smtClean="0"/>
              <a:t>può </a:t>
            </a:r>
            <a:r>
              <a:rPr lang="it-IT" sz="1400" i="1" dirty="0"/>
              <a:t>assumere l’iniziativa per la contrattazione integrativa di livello </a:t>
            </a:r>
            <a:r>
              <a:rPr lang="it-IT" sz="1400" i="1" dirty="0" smtClean="0"/>
              <a:t>territoriale</a:t>
            </a:r>
            <a:r>
              <a:rPr lang="it-IT" sz="1400" i="1" dirty="0"/>
              <a:t>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i="1" dirty="0" smtClean="0"/>
              <a:t>Viene </a:t>
            </a:r>
            <a:r>
              <a:rPr lang="it-IT" sz="1400" i="1" dirty="0"/>
              <a:t>semplificata la disciplina relativa ai fondi per la contrattazione decentrata dei Comuni associati in Unione, in coerenza con il comma 114 della legge n. 56/2014</a:t>
            </a:r>
            <a:r>
              <a:rPr lang="it-IT" sz="1400" i="1" dirty="0" smtClean="0"/>
              <a:t>.</a:t>
            </a:r>
            <a:endParaRPr lang="it-IT" sz="1400" i="1" dirty="0"/>
          </a:p>
        </p:txBody>
      </p:sp>
      <p:pic>
        <p:nvPicPr>
          <p:cNvPr id="5" name="Immagine 4" descr="C:\Users\a\AppData\Local\Microsoft\Windows\Temporary Internet Files\Content.Outlook\P6271VMD\LOGO CONF_Bandiera  a colori 2righe_cmyk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78976"/>
            <a:ext cx="1567685" cy="861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3879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/>
          <a:lstStyle/>
          <a:p>
            <a:pPr eaLnBrk="1" hangingPunct="1"/>
            <a:r>
              <a:rPr lang="it-IT" sz="2400" b="1" i="1" dirty="0"/>
              <a:t>Il trattamento economico fondamentale e accessorio</a:t>
            </a:r>
            <a:endParaRPr lang="it-IT" altLang="it-IT" sz="2400" b="1" i="1" dirty="0"/>
          </a:p>
        </p:txBody>
      </p:sp>
      <p:pic>
        <p:nvPicPr>
          <p:cNvPr id="16387" name="Picture 4" descr="logo%20anci%20dora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40738" y="5824178"/>
            <a:ext cx="484187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72574" y="1138873"/>
            <a:ext cx="6984776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b="1" i="1" dirty="0">
                <a:solidFill>
                  <a:srgbClr val="FF0000"/>
                </a:solidFill>
              </a:rPr>
              <a:t>S</a:t>
            </a:r>
            <a:r>
              <a:rPr lang="it-IT" sz="1400" b="1" i="1" dirty="0" smtClean="0">
                <a:solidFill>
                  <a:srgbClr val="FF0000"/>
                </a:solidFill>
              </a:rPr>
              <a:t>i </a:t>
            </a:r>
            <a:r>
              <a:rPr lang="it-IT" sz="1400" b="1" i="1" dirty="0">
                <a:solidFill>
                  <a:srgbClr val="FF0000"/>
                </a:solidFill>
              </a:rPr>
              <a:t>risolve </a:t>
            </a:r>
            <a:r>
              <a:rPr lang="it-IT" sz="1400" b="1" i="1" dirty="0"/>
              <a:t>l’annosa questione del corretto finanziamento delle </a:t>
            </a:r>
            <a:r>
              <a:rPr lang="it-IT" sz="1400" b="1" i="1" dirty="0">
                <a:solidFill>
                  <a:srgbClr val="FF0000"/>
                </a:solidFill>
              </a:rPr>
              <a:t>risorse da destinare alla contrattazione di secondo </a:t>
            </a:r>
            <a:r>
              <a:rPr lang="it-IT" sz="1400" b="1" i="1" dirty="0" smtClean="0">
                <a:solidFill>
                  <a:srgbClr val="FF0000"/>
                </a:solidFill>
              </a:rPr>
              <a:t>livello;</a:t>
            </a:r>
          </a:p>
          <a:p>
            <a:pPr>
              <a:lnSpc>
                <a:spcPct val="150000"/>
              </a:lnSpc>
            </a:pPr>
            <a:endParaRPr lang="it-IT" sz="1400" b="1" i="1" dirty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b="1" i="1" dirty="0">
                <a:solidFill>
                  <a:srgbClr val="FF0000"/>
                </a:solidFill>
              </a:rPr>
              <a:t>S</a:t>
            </a:r>
            <a:r>
              <a:rPr lang="it-IT" sz="1400" b="1" i="1" dirty="0" smtClean="0">
                <a:solidFill>
                  <a:srgbClr val="FF0000"/>
                </a:solidFill>
              </a:rPr>
              <a:t>i </a:t>
            </a:r>
            <a:r>
              <a:rPr lang="it-IT" sz="1400" b="1" i="1" dirty="0">
                <a:solidFill>
                  <a:srgbClr val="FF0000"/>
                </a:solidFill>
              </a:rPr>
              <a:t>prevede il consolidamento in unico importo delle risorse cosiddette stabili riferite all’anno </a:t>
            </a:r>
            <a:r>
              <a:rPr lang="it-IT" sz="1400" b="1" i="1" dirty="0" smtClean="0">
                <a:solidFill>
                  <a:srgbClr val="FF0000"/>
                </a:solidFill>
              </a:rPr>
              <a:t>2017;</a:t>
            </a:r>
          </a:p>
          <a:p>
            <a:pPr>
              <a:lnSpc>
                <a:spcPct val="150000"/>
              </a:lnSpc>
            </a:pPr>
            <a:endParaRPr lang="it-IT" sz="1400" b="1" i="1" dirty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b="1" i="1" dirty="0" smtClean="0">
                <a:solidFill>
                  <a:srgbClr val="FF0000"/>
                </a:solidFill>
              </a:rPr>
              <a:t>Vengono </a:t>
            </a:r>
            <a:r>
              <a:rPr lang="it-IT" sz="1400" b="1" i="1" dirty="0">
                <a:solidFill>
                  <a:srgbClr val="FF0000"/>
                </a:solidFill>
              </a:rPr>
              <a:t>individuate in modo dettagliato le risorse che alimentano ulteriormente la parte stabile del </a:t>
            </a:r>
            <a:r>
              <a:rPr lang="it-IT" sz="1400" b="1" i="1" dirty="0" smtClean="0">
                <a:solidFill>
                  <a:srgbClr val="FF0000"/>
                </a:solidFill>
              </a:rPr>
              <a:t>fondo;</a:t>
            </a:r>
          </a:p>
          <a:p>
            <a:pPr>
              <a:lnSpc>
                <a:spcPct val="150000"/>
              </a:lnSpc>
            </a:pPr>
            <a:endParaRPr lang="it-IT" sz="1400" b="1" i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b="1" i="1" dirty="0">
                <a:solidFill>
                  <a:srgbClr val="FF0000"/>
                </a:solidFill>
              </a:rPr>
              <a:t>V</a:t>
            </a:r>
            <a:r>
              <a:rPr lang="it-IT" sz="1400" b="1" i="1" dirty="0" smtClean="0">
                <a:solidFill>
                  <a:srgbClr val="FF0000"/>
                </a:solidFill>
              </a:rPr>
              <a:t>engono </a:t>
            </a:r>
            <a:r>
              <a:rPr lang="it-IT" sz="1400" b="1" i="1" dirty="0">
                <a:solidFill>
                  <a:srgbClr val="FF0000"/>
                </a:solidFill>
              </a:rPr>
              <a:t>individuate le risorse che anno per anno le amministrazioni possono decidere di aggiungere al fondo (parte variabile), </a:t>
            </a:r>
            <a:r>
              <a:rPr lang="it-IT" sz="1400" b="1" i="1" dirty="0"/>
              <a:t>con un’importante semplificazione degli istituti che nel corso degli anni hanno determinato problematiche applicative e verifiche ispettive negli </a:t>
            </a:r>
            <a:r>
              <a:rPr lang="it-IT" sz="1400" b="1" i="1" dirty="0" smtClean="0"/>
              <a:t>enti;</a:t>
            </a:r>
          </a:p>
          <a:p>
            <a:pPr>
              <a:lnSpc>
                <a:spcPct val="150000"/>
              </a:lnSpc>
            </a:pPr>
            <a:endParaRPr lang="it-IT" sz="1400" b="1" i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400" b="1" i="1" dirty="0">
                <a:solidFill>
                  <a:srgbClr val="FF0000"/>
                </a:solidFill>
              </a:rPr>
              <a:t>S</a:t>
            </a:r>
            <a:r>
              <a:rPr lang="it-IT" sz="1400" b="1" i="1" dirty="0" smtClean="0">
                <a:solidFill>
                  <a:srgbClr val="FF0000"/>
                </a:solidFill>
              </a:rPr>
              <a:t>i </a:t>
            </a:r>
            <a:r>
              <a:rPr lang="it-IT" sz="1400" b="1" i="1" dirty="0">
                <a:solidFill>
                  <a:srgbClr val="FF0000"/>
                </a:solidFill>
              </a:rPr>
              <a:t>rivede il sistema della </a:t>
            </a:r>
            <a:r>
              <a:rPr lang="it-IT" sz="1400" b="1" i="1" dirty="0" err="1" smtClean="0">
                <a:solidFill>
                  <a:srgbClr val="FF0000"/>
                </a:solidFill>
              </a:rPr>
              <a:t>premialità</a:t>
            </a:r>
            <a:r>
              <a:rPr lang="it-IT" sz="1400" b="1" i="1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5" name="Immagine 4" descr="C:\Users\a\AppData\Local\Microsoft\Windows\Temporary Internet Files\Content.Outlook\P6271VMD\LOGO CONF_Bandiera  a colori 2righe_cmyk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78976"/>
            <a:ext cx="1567685" cy="861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2544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/>
          <a:lstStyle/>
          <a:p>
            <a:pPr eaLnBrk="1" hangingPunct="1"/>
            <a:r>
              <a:rPr lang="it-IT" altLang="it-IT" sz="2400" b="1" i="1" dirty="0" smtClean="0"/>
              <a:t>Il nuovo CCNL: cosa cambia?</a:t>
            </a:r>
            <a:br>
              <a:rPr lang="it-IT" altLang="it-IT" sz="2400" b="1" i="1" dirty="0" smtClean="0"/>
            </a:br>
            <a:r>
              <a:rPr lang="it-IT" altLang="it-IT" sz="2400" b="1" i="1" dirty="0"/>
              <a:t>			</a:t>
            </a:r>
            <a:endParaRPr lang="it-IT" altLang="it-IT" sz="2400" b="1" i="1" dirty="0" smtClean="0"/>
          </a:p>
        </p:txBody>
      </p:sp>
      <p:pic>
        <p:nvPicPr>
          <p:cNvPr id="16387" name="Picture 4" descr="logo%20anci%20dora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40738" y="5949950"/>
            <a:ext cx="484187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72574" y="836712"/>
            <a:ext cx="6984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it-IT" sz="1400" i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it-IT" sz="1400" i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11560" y="1105352"/>
            <a:ext cx="757183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 discutono:</a:t>
            </a:r>
          </a:p>
          <a:p>
            <a:endParaRPr lang="it-IT" dirty="0" smtClean="0"/>
          </a:p>
          <a:p>
            <a:r>
              <a:rPr lang="it-IT" b="1" i="1" dirty="0"/>
              <a:t>Renzo Alessi </a:t>
            </a:r>
            <a:r>
              <a:rPr lang="it-IT" dirty="0"/>
              <a:t>Direttore amministrativo C.R.O. Regione Friuli Venezia Giulia ed</a:t>
            </a:r>
            <a:r>
              <a:rPr lang="it-IT" b="1" dirty="0"/>
              <a:t> </a:t>
            </a:r>
            <a:r>
              <a:rPr lang="it-IT" dirty="0"/>
              <a:t>esperto Comitato di Settore Regioni-Sanità</a:t>
            </a:r>
            <a:r>
              <a:rPr lang="it-IT" b="1" dirty="0" smtClean="0"/>
              <a:t>;</a:t>
            </a:r>
          </a:p>
          <a:p>
            <a:r>
              <a:rPr lang="it-IT" b="1" dirty="0" smtClean="0"/>
              <a:t> </a:t>
            </a:r>
          </a:p>
          <a:p>
            <a:r>
              <a:rPr lang="it-IT" b="1" i="1" dirty="0" smtClean="0"/>
              <a:t>Alessandro </a:t>
            </a:r>
            <a:r>
              <a:rPr lang="it-IT" b="1" i="1" dirty="0"/>
              <a:t>Bacci</a:t>
            </a:r>
            <a:r>
              <a:rPr lang="it-IT" dirty="0"/>
              <a:t>, Direttore Generale Regione Lazio ed</a:t>
            </a:r>
            <a:r>
              <a:rPr lang="it-IT" b="1" dirty="0"/>
              <a:t> </a:t>
            </a:r>
            <a:r>
              <a:rPr lang="it-IT" dirty="0"/>
              <a:t>esperto Comitato di Settore Regioni-Sanità</a:t>
            </a:r>
            <a:r>
              <a:rPr lang="it-IT" b="1" dirty="0"/>
              <a:t>;</a:t>
            </a:r>
            <a:r>
              <a:rPr lang="it-IT" dirty="0"/>
              <a:t> </a:t>
            </a:r>
            <a:endParaRPr lang="it-IT" dirty="0" smtClean="0"/>
          </a:p>
          <a:p>
            <a:endParaRPr lang="it-IT" sz="1000" dirty="0" smtClean="0"/>
          </a:p>
          <a:p>
            <a:r>
              <a:rPr lang="it-IT" b="1" i="1" dirty="0" smtClean="0"/>
              <a:t>Mariagrazia </a:t>
            </a:r>
            <a:r>
              <a:rPr lang="it-IT" b="1" i="1" dirty="0"/>
              <a:t>Bonzagni</a:t>
            </a:r>
            <a:r>
              <a:rPr lang="it-IT" dirty="0"/>
              <a:t>, Direttore del Personale del Comune di Bologna ed esperta ANCI;  </a:t>
            </a:r>
            <a:endParaRPr lang="it-IT" dirty="0" smtClean="0"/>
          </a:p>
          <a:p>
            <a:endParaRPr lang="it-IT" sz="1000" dirty="0" smtClean="0"/>
          </a:p>
          <a:p>
            <a:r>
              <a:rPr lang="it-IT" b="1" i="1" dirty="0" smtClean="0"/>
              <a:t>Vincenzo </a:t>
            </a:r>
            <a:r>
              <a:rPr lang="it-IT" b="1" i="1" dirty="0"/>
              <a:t>del Regno</a:t>
            </a:r>
            <a:r>
              <a:rPr lang="it-IT" dirty="0"/>
              <a:t>, Segretario Generale Comune di Firenze ed esperto Comitato di Settore Autonomie Locali ; </a:t>
            </a:r>
            <a:endParaRPr lang="it-IT" dirty="0" smtClean="0"/>
          </a:p>
          <a:p>
            <a:endParaRPr lang="it-IT" sz="1000" dirty="0" smtClean="0"/>
          </a:p>
          <a:p>
            <a:r>
              <a:rPr lang="it-IT" b="1" i="1" dirty="0" smtClean="0"/>
              <a:t>Valerio </a:t>
            </a:r>
            <a:r>
              <a:rPr lang="it-IT" b="1" i="1" dirty="0"/>
              <a:t>Iossa</a:t>
            </a:r>
            <a:r>
              <a:rPr lang="it-IT" dirty="0"/>
              <a:t>, Direttore del Personale del Comune di Milano ed esperto ANCI; </a:t>
            </a:r>
            <a:endParaRPr lang="it-IT" dirty="0" smtClean="0"/>
          </a:p>
          <a:p>
            <a:endParaRPr lang="it-IT" sz="1000" dirty="0" smtClean="0"/>
          </a:p>
          <a:p>
            <a:r>
              <a:rPr lang="it-IT" b="1" i="1" dirty="0" smtClean="0"/>
              <a:t>Enrico </a:t>
            </a:r>
            <a:r>
              <a:rPr lang="it-IT" b="1" i="1" dirty="0"/>
              <a:t>Piva</a:t>
            </a:r>
            <a:r>
              <a:rPr lang="it-IT" b="1" dirty="0"/>
              <a:t>,</a:t>
            </a:r>
            <a:r>
              <a:rPr lang="it-IT" dirty="0"/>
              <a:t>  Dirigente Sviluppo delle Risorse Umane dell’Unione Terre d’Argine (MO) ed esperto Comitato di Settore Autonomie Locali</a:t>
            </a:r>
            <a:r>
              <a:rPr lang="it-IT" b="1" dirty="0"/>
              <a:t>. 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6" name="Immagine 5" descr="C:\Users\a\AppData\Local\Microsoft\Windows\Temporary Internet Files\Content.Outlook\P6271VMD\LOGO CONF_Bandiera  a colori 2righe_cmyk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80671" y="313715"/>
            <a:ext cx="1512167" cy="8042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4924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theme/theme1.xml><?xml version="1.0" encoding="utf-8"?>
<a:theme xmlns:a="http://schemas.openxmlformats.org/drawingml/2006/main" name="Bordi">
  <a:themeElements>
    <a:clrScheme name="Bordi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i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i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17894</TotalTime>
  <Words>997</Words>
  <Application>Microsoft Office PowerPoint</Application>
  <PresentationFormat>Presentazione su schermo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Bordi</vt:lpstr>
      <vt:lpstr> Tavola rotonda   Il nuovo CCNL: cosa cambia? </vt:lpstr>
      <vt:lpstr>Sistema delle relazioni sindacali   </vt:lpstr>
      <vt:lpstr>Ordinamento professionale e PEO </vt:lpstr>
      <vt:lpstr>Le nuove posizioni organizzative</vt:lpstr>
      <vt:lpstr>La sezione contrattuale per la Polizia locale</vt:lpstr>
      <vt:lpstr>La flessibilità nel rapporto di lavoro</vt:lpstr>
      <vt:lpstr>Piccoli comuni e gestioni associate</vt:lpstr>
      <vt:lpstr>Il trattamento economico fondamentale e accessorio</vt:lpstr>
      <vt:lpstr>Il nuovo CCNL: cosa cambia?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nuova normativa sui servizi pubblici locali</dc:title>
  <dc:creator>a.dibari</dc:creator>
  <cp:lastModifiedBy>Utente Windows</cp:lastModifiedBy>
  <cp:revision>786</cp:revision>
  <cp:lastPrinted>2018-03-13T10:59:19Z</cp:lastPrinted>
  <dcterms:created xsi:type="dcterms:W3CDTF">2010-08-30T13:34:32Z</dcterms:created>
  <dcterms:modified xsi:type="dcterms:W3CDTF">2018-03-26T10:41:22Z</dcterms:modified>
</cp:coreProperties>
</file>