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92" r:id="rId3"/>
    <p:sldId id="258" r:id="rId4"/>
    <p:sldId id="261" r:id="rId5"/>
    <p:sldId id="262" r:id="rId6"/>
    <p:sldId id="260" r:id="rId7"/>
    <p:sldId id="257" r:id="rId8"/>
    <p:sldId id="259" r:id="rId9"/>
    <p:sldId id="263" r:id="rId10"/>
    <p:sldId id="266" r:id="rId11"/>
    <p:sldId id="265" r:id="rId12"/>
    <p:sldId id="267" r:id="rId13"/>
    <p:sldId id="268" r:id="rId14"/>
    <p:sldId id="269" r:id="rId15"/>
    <p:sldId id="271" r:id="rId16"/>
    <p:sldId id="272" r:id="rId17"/>
    <p:sldId id="273" r:id="rId18"/>
    <p:sldId id="274" r:id="rId19"/>
    <p:sldId id="275" r:id="rId20"/>
    <p:sldId id="276" r:id="rId21"/>
    <p:sldId id="277" r:id="rId22"/>
    <p:sldId id="279" r:id="rId23"/>
    <p:sldId id="280" r:id="rId24"/>
    <p:sldId id="282" r:id="rId25"/>
    <p:sldId id="283" r:id="rId26"/>
    <p:sldId id="284" r:id="rId27"/>
    <p:sldId id="285" r:id="rId28"/>
    <p:sldId id="286" r:id="rId29"/>
    <p:sldId id="290" r:id="rId30"/>
    <p:sldId id="288" r:id="rId31"/>
    <p:sldId id="291" r:id="rId32"/>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9" d="100"/>
          <a:sy n="89" d="100"/>
        </p:scale>
        <p:origin x="23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15517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46C117F-5CCF-4837-BE5F-2B92066CAFAF}"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43502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4EB90BD-B6CE-46B7-997F-7313B992CCDC}"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07633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DB9D11F-B188-461D-B23F-39381795C052}"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63545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2E6D8D9-55A2-4063-B0F3-121F44549695}"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8735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D4B24536-994D-4021-A283-9F449C0DB509}" type="datetimeFigureOut">
              <a:rPr lang="en-US" smtClean="0"/>
              <a:pPr/>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590747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3CBBBB78-C96F-47B7-AB17-D852CA960AC9}" type="datetimeFigureOut">
              <a:rPr lang="en-US" smtClean="0"/>
              <a:pPr/>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30643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0126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D6E9DEC-419B-4CC5-A080-3B06BD5A8291}" type="datetimeFigureOut">
              <a:rPr lang="en-US" smtClean="0"/>
              <a:pPr/>
              <a:t>12/1/2017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794145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9270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0578ACC-22D6-47C1-A373-4FD133E34F3C}"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0850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6254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pPr/>
              <a:t>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728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pPr/>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3279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pPr/>
              <a:t>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8800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331444B-B92B-4E27-8C94-BB93EAF5CB18}"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822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63EFA5E-FA76-400D-B3DC-F0BA90E6D107}"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14582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pPr/>
              <a:t>12/1/2017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8459535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z="4400" dirty="0" smtClean="0"/>
              <a:t>Il rinnovo del Contratto </a:t>
            </a:r>
            <a:br>
              <a:rPr lang="it-IT" sz="4400" dirty="0" smtClean="0"/>
            </a:br>
            <a:r>
              <a:rPr lang="it-IT" sz="4400" dirty="0" smtClean="0"/>
              <a:t>personale Enti Locali 2016/18</a:t>
            </a:r>
            <a:endParaRPr lang="it-IT" sz="4400" dirty="0"/>
          </a:p>
        </p:txBody>
      </p:sp>
      <p:sp>
        <p:nvSpPr>
          <p:cNvPr id="3" name="Sottotitolo 2"/>
          <p:cNvSpPr>
            <a:spLocks noGrp="1"/>
          </p:cNvSpPr>
          <p:nvPr>
            <p:ph type="subTitle" idx="1"/>
          </p:nvPr>
        </p:nvSpPr>
        <p:spPr/>
        <p:txBody>
          <a:bodyPr>
            <a:normAutofit/>
          </a:bodyPr>
          <a:lstStyle/>
          <a:p>
            <a:r>
              <a:rPr lang="it-IT" sz="2800" dirty="0" smtClean="0"/>
              <a:t>Atto di indirizzo all’ARAN </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7345" y="2795042"/>
            <a:ext cx="2109355" cy="1311737"/>
          </a:xfrm>
          <a:prstGeom prst="rect">
            <a:avLst/>
          </a:prstGeom>
        </p:spPr>
      </p:pic>
      <p:pic>
        <p:nvPicPr>
          <p:cNvPr id="5" name="Immagine 4" descr="Logo CSA.jpg"/>
          <p:cNvPicPr>
            <a:picLocks noChangeAspect="1"/>
          </p:cNvPicPr>
          <p:nvPr/>
        </p:nvPicPr>
        <p:blipFill>
          <a:blip r:embed="rId3"/>
          <a:stretch>
            <a:fillRect/>
          </a:stretch>
        </p:blipFill>
        <p:spPr>
          <a:xfrm>
            <a:off x="416069" y="5079855"/>
            <a:ext cx="2105025" cy="1381125"/>
          </a:xfrm>
          <a:prstGeom prst="rect">
            <a:avLst/>
          </a:prstGeom>
        </p:spPr>
      </p:pic>
      <p:sp>
        <p:nvSpPr>
          <p:cNvPr id="6" name="CasellaDiTesto 5"/>
          <p:cNvSpPr txBox="1"/>
          <p:nvPr/>
        </p:nvSpPr>
        <p:spPr>
          <a:xfrm>
            <a:off x="2602209" y="6115969"/>
            <a:ext cx="5929746" cy="369332"/>
          </a:xfrm>
          <a:prstGeom prst="rect">
            <a:avLst/>
          </a:prstGeom>
          <a:noFill/>
        </p:spPr>
        <p:txBody>
          <a:bodyPr wrap="square" rtlCol="0">
            <a:spAutoFit/>
          </a:bodyPr>
          <a:lstStyle/>
          <a:p>
            <a:r>
              <a:rPr lang="it-IT" dirty="0" smtClean="0"/>
              <a:t>Semplificazione e sintesi a cura dell’Ufficio Stampa CSA</a:t>
            </a:r>
            <a:endParaRPr lang="it-IT" dirty="0"/>
          </a:p>
        </p:txBody>
      </p:sp>
    </p:spTree>
    <p:extLst>
      <p:ext uri="{BB962C8B-B14F-4D97-AF65-F5344CB8AC3E}">
        <p14:creationId xmlns:p14="http://schemas.microsoft.com/office/powerpoint/2010/main" val="3713474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Oneri previsti</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359" y="695515"/>
            <a:ext cx="1204541" cy="1196363"/>
          </a:xfrm>
          <a:prstGeom prst="rect">
            <a:avLst/>
          </a:prstGeom>
        </p:spPr>
      </p:pic>
      <p:sp>
        <p:nvSpPr>
          <p:cNvPr id="6" name="Segnaposto contenuto 2"/>
          <p:cNvSpPr>
            <a:spLocks noGrp="1"/>
          </p:cNvSpPr>
          <p:nvPr>
            <p:ph idx="1"/>
          </p:nvPr>
        </p:nvSpPr>
        <p:spPr>
          <a:xfrm>
            <a:off x="304800" y="2336872"/>
            <a:ext cx="10350499" cy="4216328"/>
          </a:xfrm>
        </p:spPr>
        <p:txBody>
          <a:bodyPr>
            <a:normAutofit/>
          </a:bodyPr>
          <a:lstStyle/>
          <a:p>
            <a:pPr lvl="0"/>
            <a:endParaRPr lang="it-IT" dirty="0" smtClean="0"/>
          </a:p>
          <a:p>
            <a:endParaRPr lang="it-IT" dirty="0" smtClean="0"/>
          </a:p>
          <a:p>
            <a:pPr marL="2286000" lvl="5" indent="0">
              <a:buNone/>
            </a:pPr>
            <a:endParaRPr lang="it-IT" sz="2000" dirty="0"/>
          </a:p>
          <a:p>
            <a:pPr marL="2286000" lvl="5" indent="0">
              <a:buNone/>
            </a:pPr>
            <a:endParaRPr lang="it-IT" sz="2000" dirty="0" smtClean="0"/>
          </a:p>
          <a:p>
            <a:pPr marL="2286000" lvl="5" indent="0">
              <a:buNone/>
            </a:pPr>
            <a:r>
              <a:rPr lang="it-IT" sz="2000" dirty="0" smtClean="0"/>
              <a:t> </a:t>
            </a:r>
            <a:endParaRPr lang="it-IT" sz="2000" dirty="0"/>
          </a:p>
          <a:p>
            <a:pPr marL="2286000" lvl="5" indent="0">
              <a:buNone/>
            </a:pPr>
            <a:endParaRPr lang="it-IT" sz="2000" dirty="0"/>
          </a:p>
        </p:txBody>
      </p:sp>
      <p:graphicFrame>
        <p:nvGraphicFramePr>
          <p:cNvPr id="9" name="Tabella 8"/>
          <p:cNvGraphicFramePr>
            <a:graphicFrameLocks noGrp="1"/>
          </p:cNvGraphicFramePr>
          <p:nvPr/>
        </p:nvGraphicFramePr>
        <p:xfrm>
          <a:off x="522512" y="2377441"/>
          <a:ext cx="9901647" cy="3710268"/>
        </p:xfrm>
        <a:graphic>
          <a:graphicData uri="http://schemas.openxmlformats.org/drawingml/2006/table">
            <a:tbl>
              <a:tblPr firstRow="1" bandRow="1">
                <a:tableStyleId>{5C22544A-7EE6-4342-B048-85BDC9FD1C3A}</a:tableStyleId>
              </a:tblPr>
              <a:tblGrid>
                <a:gridCol w="2829042">
                  <a:extLst>
                    <a:ext uri="{9D8B030D-6E8A-4147-A177-3AD203B41FA5}">
                      <a16:colId xmlns="" xmlns:a16="http://schemas.microsoft.com/office/drawing/2014/main" val="20000"/>
                    </a:ext>
                  </a:extLst>
                </a:gridCol>
                <a:gridCol w="1638457">
                  <a:extLst>
                    <a:ext uri="{9D8B030D-6E8A-4147-A177-3AD203B41FA5}">
                      <a16:colId xmlns="" xmlns:a16="http://schemas.microsoft.com/office/drawing/2014/main" val="20001"/>
                    </a:ext>
                  </a:extLst>
                </a:gridCol>
                <a:gridCol w="1190585">
                  <a:extLst>
                    <a:ext uri="{9D8B030D-6E8A-4147-A177-3AD203B41FA5}">
                      <a16:colId xmlns="" xmlns:a16="http://schemas.microsoft.com/office/drawing/2014/main" val="20002"/>
                    </a:ext>
                  </a:extLst>
                </a:gridCol>
                <a:gridCol w="1414521">
                  <a:extLst>
                    <a:ext uri="{9D8B030D-6E8A-4147-A177-3AD203B41FA5}">
                      <a16:colId xmlns="" xmlns:a16="http://schemas.microsoft.com/office/drawing/2014/main" val="20003"/>
                    </a:ext>
                  </a:extLst>
                </a:gridCol>
                <a:gridCol w="1414521">
                  <a:extLst>
                    <a:ext uri="{9D8B030D-6E8A-4147-A177-3AD203B41FA5}">
                      <a16:colId xmlns="" xmlns:a16="http://schemas.microsoft.com/office/drawing/2014/main" val="20004"/>
                    </a:ext>
                  </a:extLst>
                </a:gridCol>
                <a:gridCol w="1414521">
                  <a:extLst>
                    <a:ext uri="{9D8B030D-6E8A-4147-A177-3AD203B41FA5}">
                      <a16:colId xmlns="" xmlns:a16="http://schemas.microsoft.com/office/drawing/2014/main" val="20005"/>
                    </a:ext>
                  </a:extLst>
                </a:gridCol>
              </a:tblGrid>
              <a:tr h="644018">
                <a:tc>
                  <a:txBody>
                    <a:bodyPr/>
                    <a:lstStyle/>
                    <a:p>
                      <a:endParaRPr lang="it-IT" dirty="0"/>
                    </a:p>
                  </a:txBody>
                  <a:tcPr/>
                </a:tc>
                <a:tc>
                  <a:txBody>
                    <a:bodyPr/>
                    <a:lstStyle/>
                    <a:p>
                      <a:pPr algn="ctr"/>
                      <a:r>
                        <a:rPr lang="it-IT" sz="1600" dirty="0" smtClean="0"/>
                        <a:t>Unità di personale al 21.12.2015</a:t>
                      </a:r>
                      <a:endParaRPr lang="it-IT" sz="1600" dirty="0"/>
                    </a:p>
                  </a:txBody>
                  <a:tcPr anchor="ctr"/>
                </a:tc>
                <a:tc>
                  <a:txBody>
                    <a:bodyPr/>
                    <a:lstStyle/>
                    <a:p>
                      <a:pPr algn="ctr"/>
                      <a:r>
                        <a:rPr lang="it-IT" sz="1600" dirty="0" smtClean="0"/>
                        <a:t>Monte salari 2015 netto IVC (</a:t>
                      </a:r>
                      <a:r>
                        <a:rPr lang="it-IT" sz="1600" dirty="0" err="1" smtClean="0"/>
                        <a:t>mln</a:t>
                      </a:r>
                      <a:r>
                        <a:rPr lang="it-IT" sz="1600" dirty="0" smtClean="0"/>
                        <a:t> euro)</a:t>
                      </a:r>
                      <a:endParaRPr lang="it-IT" sz="1600" dirty="0"/>
                    </a:p>
                  </a:txBody>
                  <a:tcPr anchor="ctr"/>
                </a:tc>
                <a:tc gridSpan="3">
                  <a:txBody>
                    <a:bodyPr/>
                    <a:lstStyle/>
                    <a:p>
                      <a:pPr algn="ctr"/>
                      <a:r>
                        <a:rPr lang="it-IT" sz="1600" dirty="0" smtClean="0"/>
                        <a:t>Risorse al lordo oneri fissi (</a:t>
                      </a:r>
                      <a:r>
                        <a:rPr lang="it-IT" sz="1600" dirty="0" err="1" smtClean="0"/>
                        <a:t>mln</a:t>
                      </a:r>
                      <a:r>
                        <a:rPr lang="it-IT" sz="1600" baseline="0" dirty="0" smtClean="0"/>
                        <a:t> euro)</a:t>
                      </a:r>
                      <a:endParaRPr lang="it-IT" sz="1600" dirty="0"/>
                    </a:p>
                  </a:txBody>
                  <a:tcPr anchor="ctr"/>
                </a:tc>
                <a:tc hMerge="1">
                  <a:txBody>
                    <a:bodyPr/>
                    <a:lstStyle/>
                    <a:p>
                      <a:endParaRPr lang="it-IT"/>
                    </a:p>
                  </a:txBody>
                  <a:tcPr/>
                </a:tc>
                <a:tc hMerge="1">
                  <a:txBody>
                    <a:bodyPr/>
                    <a:lstStyle/>
                    <a:p>
                      <a:endParaRPr lang="it-IT" dirty="0"/>
                    </a:p>
                  </a:txBody>
                  <a:tcPr/>
                </a:tc>
                <a:extLst>
                  <a:ext uri="{0D108BD9-81ED-4DB2-BD59-A6C34878D82A}">
                    <a16:rowId xmlns="" xmlns:a16="http://schemas.microsoft.com/office/drawing/2014/main" val="10000"/>
                  </a:ext>
                </a:extLst>
              </a:tr>
              <a:tr h="644018">
                <a:tc rowSpan="2">
                  <a:txBody>
                    <a:bodyPr/>
                    <a:lstStyle/>
                    <a:p>
                      <a:r>
                        <a:rPr lang="it-IT" dirty="0" smtClean="0">
                          <a:solidFill>
                            <a:srgbClr val="FF0000"/>
                          </a:solidFill>
                        </a:rPr>
                        <a:t>N.B. Gli oneri sono tutti a carico dei bilanci delle amministrazioni non statali</a:t>
                      </a:r>
                      <a:endParaRPr lang="it-IT" dirty="0">
                        <a:solidFill>
                          <a:srgbClr val="FF0000"/>
                        </a:solidFill>
                      </a:endParaRPr>
                    </a:p>
                  </a:txBody>
                  <a:tcPr/>
                </a:tc>
                <a:tc>
                  <a:txBody>
                    <a:bodyPr/>
                    <a:lstStyle/>
                    <a:p>
                      <a:endParaRPr lang="it-IT"/>
                    </a:p>
                  </a:txBody>
                  <a:tcPr/>
                </a:tc>
                <a:tc>
                  <a:txBody>
                    <a:bodyPr/>
                    <a:lstStyle/>
                    <a:p>
                      <a:endParaRPr lang="it-IT"/>
                    </a:p>
                  </a:txBody>
                  <a:tcPr/>
                </a:tc>
                <a:tc>
                  <a:txBody>
                    <a:bodyPr/>
                    <a:lstStyle/>
                    <a:p>
                      <a:pPr algn="ctr"/>
                      <a:r>
                        <a:rPr lang="it-IT" dirty="0" smtClean="0"/>
                        <a:t>2016</a:t>
                      </a:r>
                      <a:endParaRPr lang="it-IT" dirty="0"/>
                    </a:p>
                  </a:txBody>
                  <a:tcPr/>
                </a:tc>
                <a:tc>
                  <a:txBody>
                    <a:bodyPr/>
                    <a:lstStyle/>
                    <a:p>
                      <a:pPr algn="ctr"/>
                      <a:r>
                        <a:rPr lang="it-IT" dirty="0" smtClean="0"/>
                        <a:t>2017</a:t>
                      </a:r>
                      <a:endParaRPr lang="it-IT" dirty="0"/>
                    </a:p>
                  </a:txBody>
                  <a:tcPr/>
                </a:tc>
                <a:tc>
                  <a:txBody>
                    <a:bodyPr/>
                    <a:lstStyle/>
                    <a:p>
                      <a:pPr algn="ctr"/>
                      <a:r>
                        <a:rPr lang="it-IT" dirty="0" smtClean="0"/>
                        <a:t>2018</a:t>
                      </a:r>
                      <a:endParaRPr lang="it-IT" dirty="0"/>
                    </a:p>
                  </a:txBody>
                  <a:tcPr/>
                </a:tc>
                <a:extLst>
                  <a:ext uri="{0D108BD9-81ED-4DB2-BD59-A6C34878D82A}">
                    <a16:rowId xmlns="" xmlns:a16="http://schemas.microsoft.com/office/drawing/2014/main" val="10001"/>
                  </a:ext>
                </a:extLst>
              </a:tr>
              <a:tr h="644018">
                <a:tc vMerge="1">
                  <a:txBody>
                    <a:bodyPr/>
                    <a:lstStyle/>
                    <a:p>
                      <a:endParaRPr lang="it-IT" dirty="0"/>
                    </a:p>
                  </a:txBody>
                  <a:tcPr/>
                </a:tc>
                <a:tc>
                  <a:txBody>
                    <a:bodyPr/>
                    <a:lstStyle/>
                    <a:p>
                      <a:endParaRPr lang="it-IT" dirty="0"/>
                    </a:p>
                  </a:txBody>
                  <a:tcPr/>
                </a:tc>
                <a:tc>
                  <a:txBody>
                    <a:bodyPr/>
                    <a:lstStyle/>
                    <a:p>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0,36%</a:t>
                      </a:r>
                    </a:p>
                    <a:p>
                      <a:pPr algn="ct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1,09%</a:t>
                      </a:r>
                    </a:p>
                    <a:p>
                      <a:pPr algn="ct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1,45%</a:t>
                      </a:r>
                    </a:p>
                    <a:p>
                      <a:pPr algn="ctr"/>
                      <a:endParaRPr lang="it-IT" dirty="0"/>
                    </a:p>
                  </a:txBody>
                  <a:tcPr/>
                </a:tc>
                <a:extLst>
                  <a:ext uri="{0D108BD9-81ED-4DB2-BD59-A6C34878D82A}">
                    <a16:rowId xmlns="" xmlns:a16="http://schemas.microsoft.com/office/drawing/2014/main" val="10002"/>
                  </a:ext>
                </a:extLst>
              </a:tr>
              <a:tr h="1111592">
                <a:tc>
                  <a:txBody>
                    <a:bodyPr/>
                    <a:lstStyle/>
                    <a:p>
                      <a:r>
                        <a:rPr lang="it-IT" dirty="0" smtClean="0"/>
                        <a:t>Totale comparto Funzioni Locali</a:t>
                      </a:r>
                      <a:endParaRPr lang="it-IT" dirty="0"/>
                    </a:p>
                  </a:txBody>
                  <a:tcPr/>
                </a:tc>
                <a:tc>
                  <a:txBody>
                    <a:bodyPr/>
                    <a:lstStyle/>
                    <a:p>
                      <a:pPr algn="ctr"/>
                      <a:r>
                        <a:rPr lang="it-IT" dirty="0" smtClean="0"/>
                        <a:t>467.397</a:t>
                      </a:r>
                      <a:endParaRPr lang="it-IT" dirty="0"/>
                    </a:p>
                  </a:txBody>
                  <a:tcPr/>
                </a:tc>
                <a:tc>
                  <a:txBody>
                    <a:bodyPr/>
                    <a:lstStyle/>
                    <a:p>
                      <a:pPr algn="ctr"/>
                      <a:r>
                        <a:rPr lang="it-IT" dirty="0" smtClean="0"/>
                        <a:t>17.783</a:t>
                      </a:r>
                      <a:endParaRPr lang="it-IT" dirty="0"/>
                    </a:p>
                  </a:txBody>
                  <a:tcPr/>
                </a:tc>
                <a:tc>
                  <a:txBody>
                    <a:bodyPr/>
                    <a:lstStyle/>
                    <a:p>
                      <a:pPr algn="ctr"/>
                      <a:r>
                        <a:rPr lang="it-IT" dirty="0" smtClean="0"/>
                        <a:t>64,02</a:t>
                      </a:r>
                      <a:endParaRPr lang="it-IT" dirty="0"/>
                    </a:p>
                  </a:txBody>
                  <a:tcPr/>
                </a:tc>
                <a:tc>
                  <a:txBody>
                    <a:bodyPr/>
                    <a:lstStyle/>
                    <a:p>
                      <a:pPr algn="ctr"/>
                      <a:r>
                        <a:rPr lang="it-IT" dirty="0" smtClean="0"/>
                        <a:t>193,83</a:t>
                      </a:r>
                      <a:endParaRPr lang="it-IT" dirty="0"/>
                    </a:p>
                  </a:txBody>
                  <a:tcPr/>
                </a:tc>
                <a:tc>
                  <a:txBody>
                    <a:bodyPr/>
                    <a:lstStyle/>
                    <a:p>
                      <a:pPr algn="ctr"/>
                      <a:r>
                        <a:rPr lang="it-IT" dirty="0" smtClean="0"/>
                        <a:t>257,85</a:t>
                      </a:r>
                      <a:endParaRPr lang="it-IT"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253277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Comune </a:t>
            </a:r>
            <a:endParaRPr lang="it-IT" dirty="0"/>
          </a:p>
        </p:txBody>
      </p:sp>
      <p:sp>
        <p:nvSpPr>
          <p:cNvPr id="5" name="CasellaDiTesto 4"/>
          <p:cNvSpPr txBox="1"/>
          <p:nvPr/>
        </p:nvSpPr>
        <p:spPr>
          <a:xfrm>
            <a:off x="1302327" y="2274522"/>
            <a:ext cx="10204467" cy="3724096"/>
          </a:xfrm>
          <a:prstGeom prst="rect">
            <a:avLst/>
          </a:prstGeom>
          <a:noFill/>
        </p:spPr>
        <p:txBody>
          <a:bodyPr wrap="square" rtlCol="0">
            <a:spAutoFit/>
          </a:bodyPr>
          <a:lstStyle/>
          <a:p>
            <a:r>
              <a:rPr lang="it-IT" sz="3200" dirty="0" smtClean="0"/>
              <a:t>Sistema delle relazioni sindacali</a:t>
            </a:r>
          </a:p>
          <a:p>
            <a:endParaRPr lang="it-IT" sz="2400" dirty="0" smtClean="0"/>
          </a:p>
          <a:p>
            <a:pPr>
              <a:buFont typeface="Arial" pitchFamily="34" charset="0"/>
              <a:buChar char="•"/>
            </a:pPr>
            <a:r>
              <a:rPr lang="it-IT" sz="2400" dirty="0" smtClean="0"/>
              <a:t> individuazione dei </a:t>
            </a:r>
            <a:r>
              <a:rPr lang="it-IT" sz="2400" dirty="0" smtClean="0">
                <a:solidFill>
                  <a:srgbClr val="FF0000"/>
                </a:solidFill>
                <a:effectLst>
                  <a:outerShdw blurRad="38100" dist="38100" dir="2700000" algn="tl">
                    <a:srgbClr val="000000">
                      <a:alpha val="43137"/>
                    </a:srgbClr>
                  </a:outerShdw>
                </a:effectLst>
              </a:rPr>
              <a:t>confini delle relazioni partecipative</a:t>
            </a:r>
            <a:r>
              <a:rPr lang="it-IT" sz="2400" dirty="0" smtClean="0">
                <a:effectLst>
                  <a:outerShdw blurRad="38100" dist="38100" dir="2700000" algn="tl">
                    <a:srgbClr val="000000">
                      <a:alpha val="43137"/>
                    </a:srgbClr>
                  </a:outerShdw>
                </a:effectLst>
              </a:rPr>
              <a:t> </a:t>
            </a:r>
            <a:r>
              <a:rPr lang="it-IT" sz="2400" dirty="0" smtClean="0"/>
              <a:t>rispetto alla contrattazione</a:t>
            </a:r>
          </a:p>
          <a:p>
            <a:pPr>
              <a:buFont typeface="Arial" pitchFamily="34" charset="0"/>
              <a:buChar char="•"/>
            </a:pPr>
            <a:r>
              <a:rPr lang="it-IT" sz="2400" dirty="0" smtClean="0"/>
              <a:t> rafforzare la facoltà di </a:t>
            </a:r>
            <a:r>
              <a:rPr lang="it-IT" sz="2400" dirty="0" smtClean="0">
                <a:solidFill>
                  <a:srgbClr val="FF0000"/>
                </a:solidFill>
                <a:effectLst>
                  <a:outerShdw blurRad="38100" dist="38100" dir="2700000" algn="tl">
                    <a:srgbClr val="000000">
                      <a:alpha val="43137"/>
                    </a:srgbClr>
                  </a:outerShdw>
                </a:effectLst>
              </a:rPr>
              <a:t>concentrare le sedi di contrattazione collettiva</a:t>
            </a:r>
            <a:r>
              <a:rPr lang="it-IT" sz="2400" dirty="0" smtClean="0"/>
              <a:t>, anche valorizzando le forme associative, a prescindere dalle soglie min./</a:t>
            </a:r>
            <a:r>
              <a:rPr lang="it-IT" sz="2400" dirty="0" err="1" smtClean="0"/>
              <a:t>max</a:t>
            </a:r>
            <a:r>
              <a:rPr lang="it-IT" sz="2400" dirty="0" smtClean="0"/>
              <a:t> di dipendenti, popolazione, ecc.</a:t>
            </a:r>
          </a:p>
          <a:p>
            <a:pPr>
              <a:buFont typeface="Arial" pitchFamily="34" charset="0"/>
              <a:buChar char="•"/>
            </a:pPr>
            <a:endParaRPr lang="it-IT" sz="2400" dirty="0" smtClean="0"/>
          </a:p>
          <a:p>
            <a:pPr>
              <a:buFont typeface="Arial" pitchFamily="34" charset="0"/>
              <a:buChar char="•"/>
            </a:pPr>
            <a:endParaRPr lang="it-IT" dirty="0" smtClean="0"/>
          </a:p>
          <a:p>
            <a:endParaRPr lang="it-IT" dirty="0"/>
          </a:p>
        </p:txBody>
      </p:sp>
      <p:pic>
        <p:nvPicPr>
          <p:cNvPr id="1026" name="Picture 2" descr="C:\Users\hufer\AppData\Local\Microsoft\Windows\INetCache\IE\KZ882FG3\one-1181083_960_720[1].png"/>
          <p:cNvPicPr>
            <a:picLocks noChangeAspect="1" noChangeArrowheads="1"/>
          </p:cNvPicPr>
          <p:nvPr/>
        </p:nvPicPr>
        <p:blipFill>
          <a:blip r:embed="rId2"/>
          <a:srcRect/>
          <a:stretch>
            <a:fillRect/>
          </a:stretch>
        </p:blipFill>
        <p:spPr bwMode="auto">
          <a:xfrm>
            <a:off x="0" y="2286001"/>
            <a:ext cx="1530927" cy="1530927"/>
          </a:xfrm>
          <a:prstGeom prst="rect">
            <a:avLst/>
          </a:prstGeom>
          <a:noFill/>
        </p:spPr>
      </p:pic>
      <p:pic>
        <p:nvPicPr>
          <p:cNvPr id="3" name="Picture 2" descr="C:\Users\hufer\AppData\Local\Microsoft\Windows\INetCache\IE\IUCYMOQ2\1424432181_contratto1[1].jpg"/>
          <p:cNvPicPr>
            <a:picLocks noChangeAspect="1" noChangeArrowheads="1"/>
          </p:cNvPicPr>
          <p:nvPr/>
        </p:nvPicPr>
        <p:blipFill>
          <a:blip r:embed="rId3"/>
          <a:srcRect/>
          <a:stretch>
            <a:fillRect/>
          </a:stretch>
        </p:blipFill>
        <p:spPr bwMode="auto">
          <a:xfrm>
            <a:off x="10584873" y="609600"/>
            <a:ext cx="1607127" cy="1358322"/>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Comune </a:t>
            </a:r>
            <a:endParaRPr lang="it-IT" dirty="0"/>
          </a:p>
        </p:txBody>
      </p:sp>
      <p:sp>
        <p:nvSpPr>
          <p:cNvPr id="5" name="CasellaDiTesto 4"/>
          <p:cNvSpPr txBox="1"/>
          <p:nvPr/>
        </p:nvSpPr>
        <p:spPr>
          <a:xfrm>
            <a:off x="1302327" y="2274522"/>
            <a:ext cx="10377055" cy="4462760"/>
          </a:xfrm>
          <a:prstGeom prst="rect">
            <a:avLst/>
          </a:prstGeom>
          <a:noFill/>
        </p:spPr>
        <p:txBody>
          <a:bodyPr wrap="square" rtlCol="0">
            <a:spAutoFit/>
          </a:bodyPr>
          <a:lstStyle/>
          <a:p>
            <a:r>
              <a:rPr lang="it-IT" sz="3200" dirty="0" smtClean="0"/>
              <a:t>Sistema di classificazione professionale</a:t>
            </a:r>
          </a:p>
          <a:p>
            <a:endParaRPr lang="it-IT" sz="2400" dirty="0" smtClean="0"/>
          </a:p>
          <a:p>
            <a:pPr>
              <a:buFont typeface="Arial" pitchFamily="34" charset="0"/>
              <a:buChar char="•"/>
            </a:pPr>
            <a:r>
              <a:rPr lang="it-IT" sz="2400" dirty="0" smtClean="0"/>
              <a:t> confermare la </a:t>
            </a:r>
            <a:r>
              <a:rPr lang="it-IT" sz="2400" dirty="0" smtClean="0">
                <a:solidFill>
                  <a:srgbClr val="FF0000"/>
                </a:solidFill>
                <a:effectLst>
                  <a:outerShdw blurRad="38100" dist="38100" dir="2700000" algn="tl">
                    <a:srgbClr val="000000">
                      <a:alpha val="43137"/>
                    </a:srgbClr>
                  </a:outerShdw>
                </a:effectLst>
              </a:rPr>
              <a:t>Categoria A fino ad esaurimento</a:t>
            </a:r>
          </a:p>
          <a:p>
            <a:pPr>
              <a:buFont typeface="Arial" pitchFamily="34" charset="0"/>
              <a:buChar char="•"/>
            </a:pPr>
            <a:r>
              <a:rPr lang="it-IT" sz="2400" dirty="0" smtClean="0"/>
              <a:t> prevedere </a:t>
            </a:r>
            <a:r>
              <a:rPr lang="it-IT" sz="2400" dirty="0" smtClean="0">
                <a:solidFill>
                  <a:srgbClr val="FF0000"/>
                </a:solidFill>
                <a:effectLst>
                  <a:outerShdw blurRad="38100" dist="38100" dir="2700000" algn="tl">
                    <a:srgbClr val="000000">
                      <a:alpha val="43137"/>
                    </a:srgbClr>
                  </a:outerShdw>
                </a:effectLst>
              </a:rPr>
              <a:t>nuovi accessi a partire dalla Categoria B</a:t>
            </a:r>
            <a:r>
              <a:rPr lang="it-IT" sz="2400" dirty="0" smtClean="0"/>
              <a:t>, che ne assorbe le funzioni</a:t>
            </a:r>
          </a:p>
          <a:p>
            <a:pPr>
              <a:buFont typeface="Arial" pitchFamily="34" charset="0"/>
              <a:buChar char="•"/>
            </a:pPr>
            <a:r>
              <a:rPr lang="it-IT" sz="2400" dirty="0" smtClean="0"/>
              <a:t> </a:t>
            </a:r>
            <a:r>
              <a:rPr lang="it-IT" sz="2400" dirty="0" smtClean="0">
                <a:solidFill>
                  <a:srgbClr val="FF0000"/>
                </a:solidFill>
                <a:effectLst>
                  <a:outerShdw blurRad="38100" dist="38100" dir="2700000" algn="tl">
                    <a:srgbClr val="000000">
                      <a:alpha val="43137"/>
                    </a:srgbClr>
                  </a:outerShdw>
                </a:effectLst>
              </a:rPr>
              <a:t>Categorie B e D</a:t>
            </a:r>
            <a:r>
              <a:rPr lang="it-IT" sz="2400" dirty="0" smtClean="0"/>
              <a:t>: accesso esclusivamente dalla posizione iniziale B1 e D1</a:t>
            </a:r>
          </a:p>
          <a:p>
            <a:pPr>
              <a:buFont typeface="Arial" pitchFamily="34" charset="0"/>
              <a:buChar char="•"/>
            </a:pPr>
            <a:r>
              <a:rPr lang="it-IT" sz="2400" dirty="0" smtClean="0"/>
              <a:t> </a:t>
            </a:r>
            <a:r>
              <a:rPr lang="it-IT" sz="2400" dirty="0" smtClean="0">
                <a:solidFill>
                  <a:srgbClr val="FF0000"/>
                </a:solidFill>
                <a:effectLst>
                  <a:outerShdw blurRad="38100" dist="38100" dir="2700000" algn="tl">
                    <a:srgbClr val="000000">
                      <a:alpha val="43137"/>
                    </a:srgbClr>
                  </a:outerShdw>
                </a:effectLst>
              </a:rPr>
              <a:t>Categorie B3 e D3</a:t>
            </a:r>
            <a:r>
              <a:rPr lang="it-IT" sz="2400" dirty="0" smtClean="0"/>
              <a:t>: mantenimento fino ad esaurimenti delle attuali modalità di quantificazione del differenziale stipendiale assorbito dal fondo per la contrattazione collettiva</a:t>
            </a:r>
          </a:p>
          <a:p>
            <a:pPr>
              <a:buFont typeface="Arial" pitchFamily="34" charset="0"/>
              <a:buChar char="•"/>
            </a:pPr>
            <a:endParaRPr lang="it-IT" sz="2400" dirty="0" smtClean="0"/>
          </a:p>
          <a:p>
            <a:pPr>
              <a:buFont typeface="Arial" pitchFamily="34" charset="0"/>
              <a:buChar char="•"/>
            </a:pPr>
            <a:endParaRPr lang="it-IT" dirty="0" smtClean="0"/>
          </a:p>
          <a:p>
            <a:endParaRPr lang="it-IT" dirty="0"/>
          </a:p>
        </p:txBody>
      </p:sp>
      <p:pic>
        <p:nvPicPr>
          <p:cNvPr id="2050" name="Picture 2" descr="C:\Users\hufer\AppData\Local\Microsoft\Windows\INetCache\IE\34KG6UI1\two-1181082_960_720[1].png"/>
          <p:cNvPicPr>
            <a:picLocks noChangeAspect="1" noChangeArrowheads="1"/>
          </p:cNvPicPr>
          <p:nvPr/>
        </p:nvPicPr>
        <p:blipFill>
          <a:blip r:embed="rId2"/>
          <a:srcRect/>
          <a:stretch>
            <a:fillRect/>
          </a:stretch>
        </p:blipFill>
        <p:spPr bwMode="auto">
          <a:xfrm>
            <a:off x="0" y="2161310"/>
            <a:ext cx="1600199" cy="1600199"/>
          </a:xfrm>
          <a:prstGeom prst="rect">
            <a:avLst/>
          </a:prstGeom>
          <a:noFill/>
        </p:spPr>
      </p:pic>
      <p:pic>
        <p:nvPicPr>
          <p:cNvPr id="6" name="Picture 2" descr="C:\Users\hufer\AppData\Local\Microsoft\Windows\INetCache\IE\IUCYMOQ2\1424432181_contratto1[1].jpg"/>
          <p:cNvPicPr>
            <a:picLocks noChangeAspect="1" noChangeArrowheads="1"/>
          </p:cNvPicPr>
          <p:nvPr/>
        </p:nvPicPr>
        <p:blipFill>
          <a:blip r:embed="rId3"/>
          <a:srcRect/>
          <a:stretch>
            <a:fillRect/>
          </a:stretch>
        </p:blipFill>
        <p:spPr bwMode="auto">
          <a:xfrm>
            <a:off x="10584873" y="609599"/>
            <a:ext cx="1607127" cy="1358322"/>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Comune </a:t>
            </a:r>
            <a:endParaRPr lang="it-IT" dirty="0"/>
          </a:p>
        </p:txBody>
      </p:sp>
      <p:sp>
        <p:nvSpPr>
          <p:cNvPr id="5" name="CasellaDiTesto 4"/>
          <p:cNvSpPr txBox="1"/>
          <p:nvPr/>
        </p:nvSpPr>
        <p:spPr>
          <a:xfrm>
            <a:off x="1302327" y="2274522"/>
            <a:ext cx="10377055" cy="4278094"/>
          </a:xfrm>
          <a:prstGeom prst="rect">
            <a:avLst/>
          </a:prstGeom>
          <a:noFill/>
        </p:spPr>
        <p:txBody>
          <a:bodyPr wrap="square" rtlCol="0">
            <a:spAutoFit/>
          </a:bodyPr>
          <a:lstStyle/>
          <a:p>
            <a:r>
              <a:rPr lang="it-IT" sz="3200" dirty="0" smtClean="0"/>
              <a:t>Rapporto di lavoro</a:t>
            </a:r>
          </a:p>
          <a:p>
            <a:endParaRPr lang="it-IT" sz="2400" dirty="0" smtClean="0"/>
          </a:p>
          <a:p>
            <a:pPr>
              <a:buFont typeface="Arial" pitchFamily="34" charset="0"/>
              <a:buChar char="•"/>
            </a:pPr>
            <a:r>
              <a:rPr lang="it-IT" sz="2400" dirty="0" smtClean="0"/>
              <a:t> Aggiornare le disposizioni sulla </a:t>
            </a:r>
            <a:r>
              <a:rPr lang="it-IT" sz="2400" dirty="0" smtClean="0">
                <a:solidFill>
                  <a:srgbClr val="FF0000"/>
                </a:solidFill>
                <a:effectLst>
                  <a:outerShdw blurRad="38100" dist="38100" dir="2700000" algn="tl">
                    <a:srgbClr val="000000">
                      <a:alpha val="43137"/>
                    </a:srgbClr>
                  </a:outerShdw>
                </a:effectLst>
              </a:rPr>
              <a:t>conservazione del posto </a:t>
            </a:r>
            <a:r>
              <a:rPr lang="it-IT" sz="2400" dirty="0" smtClean="0"/>
              <a:t>in costanza di </a:t>
            </a:r>
            <a:r>
              <a:rPr lang="it-IT" sz="2400" dirty="0" smtClean="0">
                <a:solidFill>
                  <a:srgbClr val="FF0000"/>
                </a:solidFill>
                <a:effectLst>
                  <a:outerShdw blurRad="38100" dist="38100" dir="2700000" algn="tl">
                    <a:srgbClr val="000000">
                      <a:alpha val="43137"/>
                    </a:srgbClr>
                  </a:outerShdw>
                </a:effectLst>
              </a:rPr>
              <a:t>periodo di prova </a:t>
            </a:r>
            <a:r>
              <a:rPr lang="it-IT" sz="2400" dirty="0" smtClean="0"/>
              <a:t>presso altra amministrazione</a:t>
            </a:r>
          </a:p>
          <a:p>
            <a:pPr>
              <a:buFont typeface="Arial" pitchFamily="34" charset="0"/>
              <a:buChar char="•"/>
            </a:pPr>
            <a:r>
              <a:rPr lang="it-IT" sz="2400" dirty="0" smtClean="0"/>
              <a:t> adozione, da parte delle </a:t>
            </a:r>
            <a:r>
              <a:rPr lang="it-IT" sz="2400" dirty="0" err="1" smtClean="0"/>
              <a:t>amm.ni</a:t>
            </a:r>
            <a:r>
              <a:rPr lang="it-IT" sz="2400" dirty="0" smtClean="0"/>
              <a:t>, di misure per </a:t>
            </a:r>
            <a:r>
              <a:rPr lang="it-IT" sz="2400" dirty="0" smtClean="0">
                <a:solidFill>
                  <a:srgbClr val="FF0000"/>
                </a:solidFill>
                <a:effectLst>
                  <a:outerShdw blurRad="38100" dist="38100" dir="2700000" algn="tl">
                    <a:srgbClr val="000000">
                      <a:alpha val="43137"/>
                    </a:srgbClr>
                  </a:outerShdw>
                </a:effectLst>
              </a:rPr>
              <a:t>la promozione e conciliazione dei tempi di vita</a:t>
            </a:r>
          </a:p>
          <a:p>
            <a:pPr>
              <a:buFont typeface="Arial" pitchFamily="34" charset="0"/>
              <a:buChar char="•"/>
            </a:pPr>
            <a:r>
              <a:rPr lang="it-IT" sz="2400" dirty="0" smtClean="0"/>
              <a:t> sperimentazione di </a:t>
            </a:r>
            <a:r>
              <a:rPr lang="it-IT" sz="2400" dirty="0" smtClean="0">
                <a:solidFill>
                  <a:srgbClr val="FF0000"/>
                </a:solidFill>
                <a:effectLst>
                  <a:outerShdw blurRad="38100" dist="38100" dir="2700000" algn="tl">
                    <a:srgbClr val="000000">
                      <a:alpha val="43137"/>
                    </a:srgbClr>
                  </a:outerShdw>
                </a:effectLst>
              </a:rPr>
              <a:t>nuove modalità di lavoro</a:t>
            </a:r>
            <a:r>
              <a:rPr lang="it-IT" sz="2400" dirty="0" smtClean="0"/>
              <a:t>: </a:t>
            </a:r>
            <a:r>
              <a:rPr lang="it-IT" sz="2400" dirty="0" err="1" smtClean="0"/>
              <a:t>lavoro</a:t>
            </a:r>
            <a:r>
              <a:rPr lang="it-IT" sz="2400" dirty="0" smtClean="0"/>
              <a:t> agile, </a:t>
            </a:r>
            <a:r>
              <a:rPr lang="it-IT" sz="2400" dirty="0" err="1" smtClean="0"/>
              <a:t>smart</a:t>
            </a:r>
            <a:r>
              <a:rPr lang="it-IT" sz="2400" dirty="0" smtClean="0"/>
              <a:t> </a:t>
            </a:r>
            <a:r>
              <a:rPr lang="it-IT" sz="2400" dirty="0" err="1" smtClean="0"/>
              <a:t>working</a:t>
            </a:r>
            <a:r>
              <a:rPr lang="it-IT" sz="2400" dirty="0" smtClean="0"/>
              <a:t>, ecc.</a:t>
            </a:r>
          </a:p>
          <a:p>
            <a:pPr>
              <a:buFont typeface="Arial" pitchFamily="34" charset="0"/>
              <a:buChar char="•"/>
            </a:pPr>
            <a:r>
              <a:rPr lang="it-IT" dirty="0" smtClean="0"/>
              <a:t> </a:t>
            </a:r>
            <a:r>
              <a:rPr lang="it-IT" sz="2400" dirty="0" smtClean="0">
                <a:solidFill>
                  <a:srgbClr val="FF0000"/>
                </a:solidFill>
                <a:effectLst>
                  <a:outerShdw blurRad="38100" dist="38100" dir="2700000" algn="tl">
                    <a:srgbClr val="000000">
                      <a:alpha val="43137"/>
                    </a:srgbClr>
                  </a:outerShdw>
                </a:effectLst>
              </a:rPr>
              <a:t>trasferte</a:t>
            </a:r>
            <a:r>
              <a:rPr lang="it-IT" sz="2400" dirty="0" smtClean="0"/>
              <a:t>: assimilazione coi tempi di lavoro (per trasferte non superiori a 12 ore)</a:t>
            </a:r>
          </a:p>
          <a:p>
            <a:pPr>
              <a:buFont typeface="Arial" pitchFamily="34" charset="0"/>
              <a:buChar char="•"/>
            </a:pPr>
            <a:endParaRPr lang="it-IT" sz="2400" dirty="0" smtClean="0"/>
          </a:p>
        </p:txBody>
      </p:sp>
      <p:pic>
        <p:nvPicPr>
          <p:cNvPr id="3074" name="Picture 2" descr="C:\Users\hufer\AppData\Local\Microsoft\Windows\INetCache\IE\KZ882FG3\three-1181081_960_720[1].png"/>
          <p:cNvPicPr>
            <a:picLocks noChangeAspect="1" noChangeArrowheads="1"/>
          </p:cNvPicPr>
          <p:nvPr/>
        </p:nvPicPr>
        <p:blipFill>
          <a:blip r:embed="rId2"/>
          <a:srcRect/>
          <a:stretch>
            <a:fillRect/>
          </a:stretch>
        </p:blipFill>
        <p:spPr bwMode="auto">
          <a:xfrm>
            <a:off x="0" y="2189018"/>
            <a:ext cx="1620982" cy="1620982"/>
          </a:xfrm>
          <a:prstGeom prst="rect">
            <a:avLst/>
          </a:prstGeom>
          <a:noFill/>
        </p:spPr>
      </p:pic>
      <p:pic>
        <p:nvPicPr>
          <p:cNvPr id="6" name="Picture 2" descr="C:\Users\hufer\AppData\Local\Microsoft\Windows\INetCache\IE\IUCYMOQ2\1424432181_contratto1[1].jpg"/>
          <p:cNvPicPr>
            <a:picLocks noChangeAspect="1" noChangeArrowheads="1"/>
          </p:cNvPicPr>
          <p:nvPr/>
        </p:nvPicPr>
        <p:blipFill>
          <a:blip r:embed="rId3"/>
          <a:srcRect/>
          <a:stretch>
            <a:fillRect/>
          </a:stretch>
        </p:blipFill>
        <p:spPr bwMode="auto">
          <a:xfrm>
            <a:off x="10584873" y="609599"/>
            <a:ext cx="1607127" cy="1358322"/>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Comune </a:t>
            </a:r>
            <a:endParaRPr lang="it-IT" dirty="0"/>
          </a:p>
        </p:txBody>
      </p:sp>
      <p:sp>
        <p:nvSpPr>
          <p:cNvPr id="5" name="CasellaDiTesto 4"/>
          <p:cNvSpPr txBox="1"/>
          <p:nvPr/>
        </p:nvSpPr>
        <p:spPr>
          <a:xfrm>
            <a:off x="1302327" y="2274522"/>
            <a:ext cx="10377055" cy="3908762"/>
          </a:xfrm>
          <a:prstGeom prst="rect">
            <a:avLst/>
          </a:prstGeom>
          <a:noFill/>
        </p:spPr>
        <p:txBody>
          <a:bodyPr wrap="square" rtlCol="0">
            <a:spAutoFit/>
          </a:bodyPr>
          <a:lstStyle/>
          <a:p>
            <a:r>
              <a:rPr lang="it-IT" sz="3200" dirty="0" smtClean="0"/>
              <a:t>Struttura salariale</a:t>
            </a:r>
          </a:p>
          <a:p>
            <a:endParaRPr lang="it-IT" sz="2400" dirty="0" smtClean="0"/>
          </a:p>
          <a:p>
            <a:pPr>
              <a:buFont typeface="Arial" pitchFamily="34" charset="0"/>
              <a:buChar char="•"/>
            </a:pPr>
            <a:r>
              <a:rPr lang="it-IT" sz="2400" dirty="0" smtClean="0"/>
              <a:t> Semplificazione della struttura salariale – che è troppo frammentata attualmente – attraverso </a:t>
            </a:r>
            <a:r>
              <a:rPr lang="it-IT" sz="2400" dirty="0" smtClean="0">
                <a:solidFill>
                  <a:srgbClr val="FF0000"/>
                </a:solidFill>
                <a:effectLst>
                  <a:outerShdw blurRad="38100" dist="38100" dir="2700000" algn="tl">
                    <a:srgbClr val="000000">
                      <a:alpha val="43137"/>
                    </a:srgbClr>
                  </a:outerShdw>
                </a:effectLst>
              </a:rPr>
              <a:t>l’accorpamento degli istituti contrattuali in vigore</a:t>
            </a:r>
          </a:p>
          <a:p>
            <a:pPr>
              <a:buFont typeface="Arial" pitchFamily="34" charset="0"/>
              <a:buChar char="•"/>
            </a:pPr>
            <a:r>
              <a:rPr lang="it-IT" sz="2400" dirty="0" smtClean="0"/>
              <a:t> creare un meccanismo in cui </a:t>
            </a:r>
            <a:r>
              <a:rPr lang="it-IT" sz="2400" dirty="0" smtClean="0">
                <a:solidFill>
                  <a:srgbClr val="FF0000"/>
                </a:solidFill>
                <a:effectLst>
                  <a:outerShdw blurRad="38100" dist="38100" dir="2700000" algn="tl">
                    <a:srgbClr val="000000">
                      <a:alpha val="43137"/>
                    </a:srgbClr>
                  </a:outerShdw>
                </a:effectLst>
              </a:rPr>
              <a:t>congrua parte della retribuzione </a:t>
            </a:r>
            <a:r>
              <a:rPr lang="it-IT" sz="2400" dirty="0" smtClean="0"/>
              <a:t>corrisposta sia effettivamente legata ad </a:t>
            </a:r>
            <a:r>
              <a:rPr lang="it-IT" sz="2400" dirty="0" smtClean="0">
                <a:solidFill>
                  <a:srgbClr val="FF0000"/>
                </a:solidFill>
                <a:effectLst>
                  <a:outerShdw blurRad="38100" dist="38100" dir="2700000" algn="tl">
                    <a:srgbClr val="000000">
                      <a:alpha val="43137"/>
                    </a:srgbClr>
                  </a:outerShdw>
                </a:effectLst>
              </a:rPr>
              <a:t>incrementi di produttività</a:t>
            </a:r>
            <a:r>
              <a:rPr lang="it-IT" sz="2400" dirty="0" smtClean="0"/>
              <a:t>, a particolari </a:t>
            </a:r>
            <a:r>
              <a:rPr lang="it-IT" sz="2400" dirty="0" smtClean="0">
                <a:solidFill>
                  <a:srgbClr val="FF0000"/>
                </a:solidFill>
                <a:effectLst>
                  <a:outerShdw blurRad="38100" dist="38100" dir="2700000" algn="tl">
                    <a:srgbClr val="000000">
                      <a:alpha val="43137"/>
                    </a:srgbClr>
                  </a:outerShdw>
                </a:effectLst>
              </a:rPr>
              <a:t>modalità di svolgimento </a:t>
            </a:r>
            <a:r>
              <a:rPr lang="it-IT" sz="2400" dirty="0" smtClean="0"/>
              <a:t>delle mansioni, alla </a:t>
            </a:r>
            <a:r>
              <a:rPr lang="it-IT" sz="2400" dirty="0" smtClean="0">
                <a:solidFill>
                  <a:srgbClr val="FF0000"/>
                </a:solidFill>
                <a:effectLst>
                  <a:outerShdw blurRad="38100" dist="38100" dir="2700000" algn="tl">
                    <a:srgbClr val="000000">
                      <a:alpha val="43137"/>
                    </a:srgbClr>
                  </a:outerShdw>
                </a:effectLst>
              </a:rPr>
              <a:t>qualità delle prestazioni</a:t>
            </a:r>
            <a:r>
              <a:rPr lang="it-IT" sz="2400" dirty="0" smtClean="0"/>
              <a:t> e delle funzioni svolte, anche valutando forme di compensazione e/o alternativa con altre specifiche indennità </a:t>
            </a:r>
          </a:p>
        </p:txBody>
      </p:sp>
      <p:pic>
        <p:nvPicPr>
          <p:cNvPr id="4098" name="Picture 2" descr="C:\Users\hufer\AppData\Local\Microsoft\Windows\INetCache\IE\7W3CQ3XB\four-1181080_960_720[1].png"/>
          <p:cNvPicPr>
            <a:picLocks noChangeAspect="1" noChangeArrowheads="1"/>
          </p:cNvPicPr>
          <p:nvPr/>
        </p:nvPicPr>
        <p:blipFill>
          <a:blip r:embed="rId2"/>
          <a:srcRect/>
          <a:stretch>
            <a:fillRect/>
          </a:stretch>
        </p:blipFill>
        <p:spPr bwMode="auto">
          <a:xfrm>
            <a:off x="0" y="2209800"/>
            <a:ext cx="1607127" cy="1607127"/>
          </a:xfrm>
          <a:prstGeom prst="rect">
            <a:avLst/>
          </a:prstGeom>
          <a:noFill/>
        </p:spPr>
      </p:pic>
      <p:pic>
        <p:nvPicPr>
          <p:cNvPr id="6" name="Picture 2" descr="C:\Users\hufer\AppData\Local\Microsoft\Windows\INetCache\IE\IUCYMOQ2\1424432181_contratto1[1].jpg"/>
          <p:cNvPicPr>
            <a:picLocks noChangeAspect="1" noChangeArrowheads="1"/>
          </p:cNvPicPr>
          <p:nvPr/>
        </p:nvPicPr>
        <p:blipFill>
          <a:blip r:embed="rId3"/>
          <a:srcRect/>
          <a:stretch>
            <a:fillRect/>
          </a:stretch>
        </p:blipFill>
        <p:spPr bwMode="auto">
          <a:xfrm>
            <a:off x="10584873" y="623454"/>
            <a:ext cx="1607127" cy="1358322"/>
          </a:xfrm>
          <a:prstGeom prst="rect">
            <a:avLst/>
          </a:prstGeom>
          <a:noFill/>
        </p:spPr>
      </p:pic>
      <p:pic>
        <p:nvPicPr>
          <p:cNvPr id="3" name="Immagine 2"/>
          <p:cNvPicPr>
            <a:picLocks noChangeAspect="1"/>
          </p:cNvPicPr>
          <p:nvPr/>
        </p:nvPicPr>
        <p:blipFill>
          <a:blip r:embed="rId4"/>
          <a:stretch>
            <a:fillRect/>
          </a:stretch>
        </p:blipFill>
        <p:spPr>
          <a:xfrm>
            <a:off x="10133730" y="5936374"/>
            <a:ext cx="902286" cy="493819"/>
          </a:xfrm>
          <a:prstGeom prst="rect">
            <a:avLst/>
          </a:prstGeom>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Comune </a:t>
            </a:r>
            <a:endParaRPr lang="it-IT" dirty="0"/>
          </a:p>
        </p:txBody>
      </p:sp>
      <p:sp>
        <p:nvSpPr>
          <p:cNvPr id="5" name="CasellaDiTesto 4"/>
          <p:cNvSpPr txBox="1"/>
          <p:nvPr/>
        </p:nvSpPr>
        <p:spPr>
          <a:xfrm>
            <a:off x="1302327" y="2274522"/>
            <a:ext cx="10016837" cy="4401205"/>
          </a:xfrm>
          <a:prstGeom prst="rect">
            <a:avLst/>
          </a:prstGeom>
          <a:noFill/>
        </p:spPr>
        <p:txBody>
          <a:bodyPr wrap="square" rtlCol="0">
            <a:spAutoFit/>
          </a:bodyPr>
          <a:lstStyle/>
          <a:p>
            <a:r>
              <a:rPr lang="it-IT" sz="3200" dirty="0" smtClean="0"/>
              <a:t>Struttura salariale</a:t>
            </a:r>
          </a:p>
          <a:p>
            <a:endParaRPr lang="it-IT" sz="3200" dirty="0" smtClean="0"/>
          </a:p>
          <a:p>
            <a:r>
              <a:rPr lang="it-IT" sz="2400" dirty="0" err="1" smtClean="0"/>
              <a:t>…Da</a:t>
            </a:r>
            <a:r>
              <a:rPr lang="it-IT" sz="2400" dirty="0" smtClean="0"/>
              <a:t> cui:</a:t>
            </a:r>
          </a:p>
          <a:p>
            <a:r>
              <a:rPr lang="it-IT" sz="2400" dirty="0" smtClean="0"/>
              <a:t>aggiornamento delle misure delle indennità dei </a:t>
            </a:r>
            <a:r>
              <a:rPr lang="it-IT" sz="2400" dirty="0" smtClean="0">
                <a:solidFill>
                  <a:srgbClr val="FF0000"/>
                </a:solidFill>
                <a:effectLst>
                  <a:outerShdw blurRad="38100" dist="38100" dir="2700000" algn="tl">
                    <a:srgbClr val="000000">
                      <a:alpha val="43137"/>
                    </a:srgbClr>
                  </a:outerShdw>
                </a:effectLst>
              </a:rPr>
              <a:t>disagi derivanti dall’articolazione degli orari di lavoro</a:t>
            </a:r>
            <a:r>
              <a:rPr lang="it-IT" sz="2400" dirty="0" smtClean="0">
                <a:solidFill>
                  <a:srgbClr val="FF0000"/>
                </a:solidFill>
              </a:rPr>
              <a:t> </a:t>
            </a:r>
            <a:r>
              <a:rPr lang="it-IT" sz="2400" dirty="0" smtClean="0"/>
              <a:t>(turno e reperibilità), anche mediante la facoltà datoriale di </a:t>
            </a:r>
            <a:r>
              <a:rPr lang="it-IT" sz="2400" dirty="0" err="1" smtClean="0">
                <a:solidFill>
                  <a:schemeClr val="accent5"/>
                </a:solidFill>
                <a:effectLst>
                  <a:outerShdw blurRad="38100" dist="38100" dir="2700000" algn="tl">
                    <a:srgbClr val="000000">
                      <a:alpha val="43137"/>
                    </a:srgbClr>
                  </a:outerShdw>
                </a:effectLst>
              </a:rPr>
              <a:t>flessibilizzare</a:t>
            </a:r>
            <a:r>
              <a:rPr lang="it-IT" sz="2400" dirty="0" smtClean="0"/>
              <a:t> e mediare nel mese e, se necessario, nell’anno, </a:t>
            </a:r>
            <a:r>
              <a:rPr lang="it-IT" sz="2400" dirty="0" smtClean="0">
                <a:solidFill>
                  <a:srgbClr val="FF0000"/>
                </a:solidFill>
                <a:effectLst>
                  <a:outerShdw blurRad="38100" dist="38100" dir="2700000" algn="tl">
                    <a:srgbClr val="000000">
                      <a:alpha val="43137"/>
                    </a:srgbClr>
                  </a:outerShdw>
                </a:effectLst>
              </a:rPr>
              <a:t>l’incidenza quantitativa dei relativi turni di servizio</a:t>
            </a:r>
            <a:r>
              <a:rPr lang="it-IT" sz="2400" dirty="0" smtClean="0"/>
              <a:t>, allo scopo di poter concentrare le scelte organizzative nei periodi interessati da eventi, nazionali e/o locali, legati a festività, ricorrenze e tradizioni territoriali. </a:t>
            </a:r>
          </a:p>
          <a:p>
            <a:pPr lvl="3"/>
            <a:endParaRPr lang="it-IT" sz="2400" dirty="0" smtClean="0"/>
          </a:p>
        </p:txBody>
      </p:sp>
      <p:pic>
        <p:nvPicPr>
          <p:cNvPr id="4098" name="Picture 2" descr="C:\Users\hufer\AppData\Local\Microsoft\Windows\INetCache\IE\7W3CQ3XB\four-1181080_960_720[1].png"/>
          <p:cNvPicPr>
            <a:picLocks noChangeAspect="1" noChangeArrowheads="1"/>
          </p:cNvPicPr>
          <p:nvPr/>
        </p:nvPicPr>
        <p:blipFill>
          <a:blip r:embed="rId2"/>
          <a:srcRect/>
          <a:stretch>
            <a:fillRect/>
          </a:stretch>
        </p:blipFill>
        <p:spPr bwMode="auto">
          <a:xfrm>
            <a:off x="0" y="2209800"/>
            <a:ext cx="1607127" cy="1607127"/>
          </a:xfrm>
          <a:prstGeom prst="rect">
            <a:avLst/>
          </a:prstGeom>
          <a:noFill/>
        </p:spPr>
      </p:pic>
      <p:pic>
        <p:nvPicPr>
          <p:cNvPr id="6" name="Picture 2" descr="C:\Users\hufer\AppData\Local\Microsoft\Windows\INetCache\IE\IUCYMOQ2\1424432181_contratto1[1].jpg"/>
          <p:cNvPicPr>
            <a:picLocks noChangeAspect="1" noChangeArrowheads="1"/>
          </p:cNvPicPr>
          <p:nvPr/>
        </p:nvPicPr>
        <p:blipFill>
          <a:blip r:embed="rId3"/>
          <a:srcRect/>
          <a:stretch>
            <a:fillRect/>
          </a:stretch>
        </p:blipFill>
        <p:spPr bwMode="auto">
          <a:xfrm>
            <a:off x="10584873" y="595745"/>
            <a:ext cx="1607127" cy="1358322"/>
          </a:xfrm>
          <a:prstGeom prst="rect">
            <a:avLst/>
          </a:prstGeom>
          <a:noFill/>
        </p:spPr>
      </p:pic>
      <p:pic>
        <p:nvPicPr>
          <p:cNvPr id="3" name="Immagine 2"/>
          <p:cNvPicPr>
            <a:picLocks noChangeAspect="1"/>
          </p:cNvPicPr>
          <p:nvPr/>
        </p:nvPicPr>
        <p:blipFill>
          <a:blip r:embed="rId4"/>
          <a:stretch>
            <a:fillRect/>
          </a:stretch>
        </p:blipFill>
        <p:spPr>
          <a:xfrm>
            <a:off x="9843039" y="6001490"/>
            <a:ext cx="902286" cy="493819"/>
          </a:xfrm>
          <a:prstGeom prst="rect">
            <a:avLst/>
          </a:prstGeom>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Comune </a:t>
            </a:r>
            <a:endParaRPr lang="it-IT" dirty="0"/>
          </a:p>
        </p:txBody>
      </p:sp>
      <p:sp>
        <p:nvSpPr>
          <p:cNvPr id="5" name="CasellaDiTesto 4"/>
          <p:cNvSpPr txBox="1"/>
          <p:nvPr/>
        </p:nvSpPr>
        <p:spPr>
          <a:xfrm>
            <a:off x="1302327" y="2274522"/>
            <a:ext cx="10016837" cy="3908762"/>
          </a:xfrm>
          <a:prstGeom prst="rect">
            <a:avLst/>
          </a:prstGeom>
          <a:noFill/>
        </p:spPr>
        <p:txBody>
          <a:bodyPr wrap="square" rtlCol="0">
            <a:spAutoFit/>
          </a:bodyPr>
          <a:lstStyle/>
          <a:p>
            <a:r>
              <a:rPr lang="it-IT" sz="3200" dirty="0" smtClean="0"/>
              <a:t>Struttura salariale </a:t>
            </a:r>
          </a:p>
          <a:p>
            <a:endParaRPr lang="it-IT" sz="2400" dirty="0" smtClean="0"/>
          </a:p>
          <a:p>
            <a:r>
              <a:rPr lang="it-IT" sz="2400" dirty="0" smtClean="0"/>
              <a:t>Turnazioni:</a:t>
            </a:r>
          </a:p>
          <a:p>
            <a:endParaRPr lang="it-IT" sz="2400" dirty="0" smtClean="0"/>
          </a:p>
          <a:p>
            <a:r>
              <a:rPr lang="it-IT" sz="2400" dirty="0" smtClean="0"/>
              <a:t>Chiarire definitivamente che la </a:t>
            </a:r>
            <a:r>
              <a:rPr lang="it-IT" sz="2400" dirty="0" smtClean="0">
                <a:solidFill>
                  <a:srgbClr val="FF0000"/>
                </a:solidFill>
                <a:effectLst>
                  <a:outerShdw blurRad="38100" dist="38100" dir="2700000" algn="tl">
                    <a:srgbClr val="000000">
                      <a:alpha val="43137"/>
                    </a:srgbClr>
                  </a:outerShdw>
                </a:effectLst>
              </a:rPr>
              <a:t>prestazione lavorativa </a:t>
            </a:r>
            <a:r>
              <a:rPr lang="it-IT" sz="2400" dirty="0" smtClean="0"/>
              <a:t>in turno svolta in una </a:t>
            </a:r>
            <a:r>
              <a:rPr lang="it-IT" sz="2400" dirty="0" smtClean="0">
                <a:solidFill>
                  <a:srgbClr val="FF0000"/>
                </a:solidFill>
                <a:effectLst>
                  <a:outerShdw blurRad="38100" dist="38100" dir="2700000" algn="tl">
                    <a:srgbClr val="000000">
                      <a:alpha val="43137"/>
                    </a:srgbClr>
                  </a:outerShdw>
                </a:effectLst>
              </a:rPr>
              <a:t>giornata festiva è una ordinaria giornata di lavoro</a:t>
            </a:r>
            <a:r>
              <a:rPr lang="it-IT" sz="2400" dirty="0" smtClean="0"/>
              <a:t>. </a:t>
            </a:r>
          </a:p>
          <a:p>
            <a:r>
              <a:rPr lang="it-IT" sz="2400" dirty="0" smtClean="0"/>
              <a:t>Al personale turnista che ordinariamente in base al turno assegnato presta la propria attività lavorativa in una giornata festiva, </a:t>
            </a:r>
            <a:r>
              <a:rPr lang="it-IT" sz="2400" dirty="0" smtClean="0">
                <a:solidFill>
                  <a:srgbClr val="FF0000"/>
                </a:solidFill>
                <a:effectLst>
                  <a:outerShdw blurRad="38100" dist="38100" dir="2700000" algn="tl">
                    <a:srgbClr val="000000">
                      <a:alpha val="43137"/>
                    </a:srgbClr>
                  </a:outerShdw>
                </a:effectLst>
              </a:rPr>
              <a:t>non si applica la disciplina del riposo compensativo</a:t>
            </a:r>
            <a:r>
              <a:rPr lang="it-IT" sz="2400" dirty="0" smtClean="0">
                <a:solidFill>
                  <a:srgbClr val="FF0000"/>
                </a:solidFill>
              </a:rPr>
              <a:t> </a:t>
            </a:r>
            <a:r>
              <a:rPr lang="it-IT" sz="2400" dirty="0" smtClean="0"/>
              <a:t>a recupero della festività lavorata o la corresponsione dello straordinario.</a:t>
            </a:r>
          </a:p>
        </p:txBody>
      </p:sp>
      <p:pic>
        <p:nvPicPr>
          <p:cNvPr id="4098" name="Picture 2" descr="C:\Users\hufer\AppData\Local\Microsoft\Windows\INetCache\IE\7W3CQ3XB\four-1181080_960_720[1].png"/>
          <p:cNvPicPr>
            <a:picLocks noChangeAspect="1" noChangeArrowheads="1"/>
          </p:cNvPicPr>
          <p:nvPr/>
        </p:nvPicPr>
        <p:blipFill>
          <a:blip r:embed="rId2"/>
          <a:srcRect/>
          <a:stretch>
            <a:fillRect/>
          </a:stretch>
        </p:blipFill>
        <p:spPr bwMode="auto">
          <a:xfrm>
            <a:off x="0" y="2154621"/>
            <a:ext cx="1607127" cy="1607127"/>
          </a:xfrm>
          <a:prstGeom prst="rect">
            <a:avLst/>
          </a:prstGeom>
          <a:noFill/>
        </p:spPr>
      </p:pic>
      <p:pic>
        <p:nvPicPr>
          <p:cNvPr id="8" name="Picture 2" descr="C:\Users\hufer\AppData\Local\Microsoft\Windows\INetCache\IE\IUCYMOQ2\1424432181_contratto1[1].jpg"/>
          <p:cNvPicPr>
            <a:picLocks noChangeAspect="1" noChangeArrowheads="1"/>
          </p:cNvPicPr>
          <p:nvPr/>
        </p:nvPicPr>
        <p:blipFill>
          <a:blip r:embed="rId3"/>
          <a:srcRect/>
          <a:stretch>
            <a:fillRect/>
          </a:stretch>
        </p:blipFill>
        <p:spPr bwMode="auto">
          <a:xfrm>
            <a:off x="10584873" y="595745"/>
            <a:ext cx="1607127" cy="1358322"/>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Comune </a:t>
            </a:r>
            <a:endParaRPr lang="it-IT" dirty="0"/>
          </a:p>
        </p:txBody>
      </p:sp>
      <p:sp>
        <p:nvSpPr>
          <p:cNvPr id="5" name="CasellaDiTesto 4"/>
          <p:cNvSpPr txBox="1"/>
          <p:nvPr/>
        </p:nvSpPr>
        <p:spPr>
          <a:xfrm>
            <a:off x="1302327" y="2274522"/>
            <a:ext cx="10016837" cy="3908762"/>
          </a:xfrm>
          <a:prstGeom prst="rect">
            <a:avLst/>
          </a:prstGeom>
          <a:noFill/>
        </p:spPr>
        <p:txBody>
          <a:bodyPr wrap="square" rtlCol="0">
            <a:spAutoFit/>
          </a:bodyPr>
          <a:lstStyle/>
          <a:p>
            <a:r>
              <a:rPr lang="it-IT" sz="3200" dirty="0" smtClean="0"/>
              <a:t>Fondi per il salario accessorio e contrattazione di secondo livello</a:t>
            </a:r>
            <a:endParaRPr lang="it-IT" sz="2400" dirty="0" smtClean="0"/>
          </a:p>
          <a:p>
            <a:endParaRPr lang="it-IT" sz="1600" dirty="0" smtClean="0"/>
          </a:p>
          <a:p>
            <a:pPr>
              <a:buFont typeface="Arial" pitchFamily="34" charset="0"/>
              <a:buChar char="•"/>
            </a:pPr>
            <a:r>
              <a:rPr lang="it-IT" sz="2400" dirty="0" smtClean="0"/>
              <a:t> </a:t>
            </a:r>
            <a:r>
              <a:rPr lang="it-IT" sz="2400" b="1" dirty="0" smtClean="0">
                <a:solidFill>
                  <a:srgbClr val="FF0000"/>
                </a:solidFill>
                <a:effectLst>
                  <a:outerShdw blurRad="38100" dist="38100" dir="2700000" algn="tl">
                    <a:schemeClr val="bg1">
                      <a:alpha val="43000"/>
                    </a:schemeClr>
                  </a:outerShdw>
                </a:effectLst>
              </a:rPr>
              <a:t>Superamento degli eccessivi tecnicismi </a:t>
            </a:r>
            <a:r>
              <a:rPr lang="it-IT" sz="2400" dirty="0" smtClean="0"/>
              <a:t>gestionali dell’attuale sistema di costituzione e utilizzo dei fondi per la contrattazione decentrata, </a:t>
            </a:r>
            <a:r>
              <a:rPr lang="it-IT" sz="2400" dirty="0" smtClean="0">
                <a:solidFill>
                  <a:srgbClr val="FF0000"/>
                </a:solidFill>
                <a:effectLst>
                  <a:outerShdw blurRad="38100" dist="38100" dir="2700000" algn="tl">
                    <a:srgbClr val="000000">
                      <a:alpha val="43137"/>
                    </a:srgbClr>
                  </a:outerShdw>
                </a:effectLst>
              </a:rPr>
              <a:t>semplificando gli istituti contrattuali di riferimento</a:t>
            </a:r>
            <a:r>
              <a:rPr lang="it-IT" sz="2400" dirty="0" smtClean="0"/>
              <a:t>.</a:t>
            </a:r>
          </a:p>
          <a:p>
            <a:pPr>
              <a:buFont typeface="Arial" pitchFamily="34" charset="0"/>
              <a:buChar char="•"/>
            </a:pPr>
            <a:r>
              <a:rPr lang="it-IT" sz="2400" dirty="0" smtClean="0"/>
              <a:t> </a:t>
            </a:r>
            <a:r>
              <a:rPr lang="it-IT" sz="2400" dirty="0" smtClean="0">
                <a:solidFill>
                  <a:srgbClr val="FF0000"/>
                </a:solidFill>
                <a:effectLst>
                  <a:outerShdw blurRad="38100" dist="38100" dir="2700000" algn="tl">
                    <a:srgbClr val="000000">
                      <a:alpha val="43137"/>
                    </a:srgbClr>
                  </a:outerShdw>
                </a:effectLst>
              </a:rPr>
              <a:t>riordino dei fondi </a:t>
            </a:r>
            <a:r>
              <a:rPr lang="it-IT" sz="2400" dirty="0" smtClean="0"/>
              <a:t>- nel rispetto dei limiti previsti dall’art.23, co</a:t>
            </a:r>
            <a:r>
              <a:rPr lang="it-IT" sz="2400" dirty="0" err="1" smtClean="0"/>
              <a:t>.2</a:t>
            </a:r>
            <a:r>
              <a:rPr lang="it-IT" sz="2400" dirty="0" smtClean="0"/>
              <a:t>, </a:t>
            </a:r>
            <a:r>
              <a:rPr lang="it-IT" sz="2400" dirty="0" err="1" smtClean="0"/>
              <a:t>Dlgs</a:t>
            </a:r>
            <a:r>
              <a:rPr lang="it-IT" sz="2400" dirty="0" smtClean="0"/>
              <a:t> 75/17 – attraverso l’individuazione dell’ammontare delle risorse certe e stabili, e la </a:t>
            </a:r>
            <a:r>
              <a:rPr lang="it-IT" sz="2400" dirty="0" smtClean="0">
                <a:solidFill>
                  <a:srgbClr val="FF0000"/>
                </a:solidFill>
                <a:effectLst>
                  <a:outerShdw blurRad="38100" dist="38100" dir="2700000" algn="tl">
                    <a:srgbClr val="000000">
                      <a:alpha val="43137"/>
                    </a:srgbClr>
                  </a:outerShdw>
                </a:effectLst>
              </a:rPr>
              <a:t>semplificazione delle componenti di alimentazione annuale</a:t>
            </a:r>
            <a:r>
              <a:rPr lang="it-IT" sz="2400" dirty="0" smtClean="0"/>
              <a:t> degli stessi.</a:t>
            </a:r>
            <a:endParaRPr lang="it-IT" sz="3200" dirty="0" smtClean="0"/>
          </a:p>
        </p:txBody>
      </p:sp>
      <p:pic>
        <p:nvPicPr>
          <p:cNvPr id="5122" name="Picture 2" descr="C:\Users\hufer\AppData\Local\Microsoft\Windows\INetCache\IE\IUCYMOQ2\five-1181079_960_720[1].png"/>
          <p:cNvPicPr>
            <a:picLocks noChangeAspect="1" noChangeArrowheads="1"/>
          </p:cNvPicPr>
          <p:nvPr/>
        </p:nvPicPr>
        <p:blipFill>
          <a:blip r:embed="rId2"/>
          <a:srcRect/>
          <a:stretch>
            <a:fillRect/>
          </a:stretch>
        </p:blipFill>
        <p:spPr bwMode="auto">
          <a:xfrm>
            <a:off x="1" y="2133600"/>
            <a:ext cx="1593274" cy="1593274"/>
          </a:xfrm>
          <a:prstGeom prst="rect">
            <a:avLst/>
          </a:prstGeom>
          <a:noFill/>
        </p:spPr>
      </p:pic>
      <p:pic>
        <p:nvPicPr>
          <p:cNvPr id="8" name="Picture 2" descr="C:\Users\hufer\AppData\Local\Microsoft\Windows\INetCache\IE\IUCYMOQ2\1424432181_contratto1[1].jpg"/>
          <p:cNvPicPr>
            <a:picLocks noChangeAspect="1" noChangeArrowheads="1"/>
          </p:cNvPicPr>
          <p:nvPr/>
        </p:nvPicPr>
        <p:blipFill>
          <a:blip r:embed="rId3"/>
          <a:srcRect/>
          <a:stretch>
            <a:fillRect/>
          </a:stretch>
        </p:blipFill>
        <p:spPr bwMode="auto">
          <a:xfrm>
            <a:off x="10584873" y="595745"/>
            <a:ext cx="1607127" cy="1358322"/>
          </a:xfrm>
          <a:prstGeom prst="rect">
            <a:avLst/>
          </a:prstGeom>
          <a:noFill/>
        </p:spPr>
      </p:pic>
      <p:pic>
        <p:nvPicPr>
          <p:cNvPr id="3" name="Immagine 2"/>
          <p:cNvPicPr>
            <a:picLocks noChangeAspect="1"/>
          </p:cNvPicPr>
          <p:nvPr/>
        </p:nvPicPr>
        <p:blipFill>
          <a:blip r:embed="rId4"/>
          <a:stretch>
            <a:fillRect/>
          </a:stretch>
        </p:blipFill>
        <p:spPr>
          <a:xfrm>
            <a:off x="9682587" y="5936374"/>
            <a:ext cx="902286" cy="493819"/>
          </a:xfrm>
          <a:prstGeom prst="rect">
            <a:avLst/>
          </a:prstGeom>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Comune </a:t>
            </a:r>
            <a:endParaRPr lang="it-IT" dirty="0"/>
          </a:p>
        </p:txBody>
      </p:sp>
      <p:sp>
        <p:nvSpPr>
          <p:cNvPr id="5" name="CasellaDiTesto 4"/>
          <p:cNvSpPr txBox="1"/>
          <p:nvPr/>
        </p:nvSpPr>
        <p:spPr>
          <a:xfrm>
            <a:off x="1302327" y="2274522"/>
            <a:ext cx="10016837" cy="5232202"/>
          </a:xfrm>
          <a:prstGeom prst="rect">
            <a:avLst/>
          </a:prstGeom>
          <a:noFill/>
        </p:spPr>
        <p:txBody>
          <a:bodyPr wrap="square" rtlCol="0">
            <a:spAutoFit/>
          </a:bodyPr>
          <a:lstStyle/>
          <a:p>
            <a:r>
              <a:rPr lang="it-IT" sz="3200" dirty="0" smtClean="0"/>
              <a:t>Fondi per il salario accessorio e contrattazione di secondo livello</a:t>
            </a:r>
          </a:p>
          <a:p>
            <a:endParaRPr lang="it-IT" sz="1400" dirty="0" smtClean="0">
              <a:solidFill>
                <a:srgbClr val="FF0000"/>
              </a:solidFill>
              <a:effectLst>
                <a:outerShdw blurRad="38100" dist="38100" dir="2700000" algn="tl">
                  <a:srgbClr val="000000">
                    <a:alpha val="43137"/>
                  </a:srgbClr>
                </a:outerShdw>
              </a:effectLst>
            </a:endParaRPr>
          </a:p>
          <a:p>
            <a:r>
              <a:rPr lang="it-IT" sz="2400" dirty="0" smtClean="0"/>
              <a:t>Le </a:t>
            </a:r>
            <a:r>
              <a:rPr lang="it-IT" sz="2400" dirty="0"/>
              <a:t>risorse determinate nell’anno 2016, con le integrazioni previste dal rinnovo del CCNL, vengono definite in un unico importo che resta confermato per gli anni successivi, fatti salvi gli eventuali ulteriori incrementi previsti per il 2017 e 2018 dal rinnovo del CCNL. </a:t>
            </a:r>
            <a:endParaRPr lang="it-IT" sz="2400" dirty="0" smtClean="0"/>
          </a:p>
          <a:p>
            <a:endParaRPr lang="it-IT" sz="1400" dirty="0"/>
          </a:p>
          <a:p>
            <a:pPr>
              <a:buFont typeface="Arial" pitchFamily="34" charset="0"/>
              <a:buChar char="•"/>
            </a:pPr>
            <a:r>
              <a:rPr lang="it-IT" sz="2400" dirty="0" smtClean="0">
                <a:solidFill>
                  <a:srgbClr val="FF0000"/>
                </a:solidFill>
                <a:effectLst>
                  <a:outerShdw blurRad="38100" dist="38100" dir="2700000" algn="tl">
                    <a:srgbClr val="000000">
                      <a:alpha val="43137"/>
                    </a:srgbClr>
                  </a:outerShdw>
                </a:effectLst>
              </a:rPr>
              <a:t>Secondo livello contrattuale</a:t>
            </a:r>
            <a:r>
              <a:rPr lang="it-IT" sz="2400" dirty="0" smtClean="0"/>
              <a:t>: </a:t>
            </a:r>
            <a:r>
              <a:rPr lang="it-IT" sz="2400" dirty="0" smtClean="0">
                <a:solidFill>
                  <a:srgbClr val="FFFF00"/>
                </a:solidFill>
              </a:rPr>
              <a:t>le risorse finanziarie destinate alla incentivazione delle politiche di sviluppo delle risorse umane e della produttività vengono determinate annualmente dagli enti, secondo le modalità definite dal CCNL</a:t>
            </a:r>
            <a:r>
              <a:rPr lang="it-IT" sz="3200" dirty="0" smtClean="0">
                <a:solidFill>
                  <a:srgbClr val="FFFF00"/>
                </a:solidFill>
              </a:rPr>
              <a:t>.</a:t>
            </a:r>
          </a:p>
          <a:p>
            <a:pPr>
              <a:buFont typeface="Arial" pitchFamily="34" charset="0"/>
              <a:buChar char="•"/>
            </a:pPr>
            <a:endParaRPr lang="it-IT" sz="3200" dirty="0" smtClean="0"/>
          </a:p>
        </p:txBody>
      </p:sp>
      <p:pic>
        <p:nvPicPr>
          <p:cNvPr id="5122" name="Picture 2" descr="C:\Users\hufer\AppData\Local\Microsoft\Windows\INetCache\IE\IUCYMOQ2\five-1181079_960_720[1].png"/>
          <p:cNvPicPr>
            <a:picLocks noChangeAspect="1" noChangeArrowheads="1"/>
          </p:cNvPicPr>
          <p:nvPr/>
        </p:nvPicPr>
        <p:blipFill>
          <a:blip r:embed="rId2"/>
          <a:srcRect/>
          <a:stretch>
            <a:fillRect/>
          </a:stretch>
        </p:blipFill>
        <p:spPr bwMode="auto">
          <a:xfrm>
            <a:off x="0" y="2154621"/>
            <a:ext cx="1593274" cy="1593274"/>
          </a:xfrm>
          <a:prstGeom prst="rect">
            <a:avLst/>
          </a:prstGeom>
          <a:noFill/>
        </p:spPr>
      </p:pic>
      <p:pic>
        <p:nvPicPr>
          <p:cNvPr id="7" name="Picture 2" descr="C:\Users\hufer\AppData\Local\Microsoft\Windows\INetCache\IE\IUCYMOQ2\1424432181_contratto1[1].jpg"/>
          <p:cNvPicPr>
            <a:picLocks noChangeAspect="1" noChangeArrowheads="1"/>
          </p:cNvPicPr>
          <p:nvPr/>
        </p:nvPicPr>
        <p:blipFill>
          <a:blip r:embed="rId3"/>
          <a:srcRect/>
          <a:stretch>
            <a:fillRect/>
          </a:stretch>
        </p:blipFill>
        <p:spPr bwMode="auto">
          <a:xfrm>
            <a:off x="10584873" y="595745"/>
            <a:ext cx="1607127" cy="1358322"/>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Posizioni Organizzative</a:t>
            </a:r>
            <a:endParaRPr lang="it-IT" dirty="0"/>
          </a:p>
        </p:txBody>
      </p:sp>
      <p:sp>
        <p:nvSpPr>
          <p:cNvPr id="5" name="CasellaDiTesto 4"/>
          <p:cNvSpPr txBox="1"/>
          <p:nvPr/>
        </p:nvSpPr>
        <p:spPr>
          <a:xfrm>
            <a:off x="1289264" y="2261459"/>
            <a:ext cx="10016837" cy="3170099"/>
          </a:xfrm>
          <a:prstGeom prst="rect">
            <a:avLst/>
          </a:prstGeom>
          <a:noFill/>
        </p:spPr>
        <p:txBody>
          <a:bodyPr wrap="square" rtlCol="0">
            <a:spAutoFit/>
          </a:bodyPr>
          <a:lstStyle/>
          <a:p>
            <a:pPr>
              <a:buFont typeface="Arial" pitchFamily="34" charset="0"/>
              <a:buChar char="•"/>
            </a:pPr>
            <a:r>
              <a:rPr lang="it-IT" sz="2400" dirty="0" smtClean="0"/>
              <a:t> Conferma di un sistema di incarichi di posizioni organizzative </a:t>
            </a:r>
            <a:r>
              <a:rPr lang="it-IT" sz="2400" dirty="0" smtClean="0">
                <a:solidFill>
                  <a:srgbClr val="FF0000"/>
                </a:solidFill>
                <a:effectLst>
                  <a:outerShdw blurRad="38100" dist="38100" dir="2700000" algn="tl">
                    <a:schemeClr val="bg1">
                      <a:alpha val="43000"/>
                    </a:schemeClr>
                  </a:outerShdw>
                </a:effectLst>
              </a:rPr>
              <a:t>graduato</a:t>
            </a:r>
            <a:r>
              <a:rPr lang="it-IT" sz="2400" dirty="0" smtClean="0"/>
              <a:t>, con l’attribuzione di un trattamento economico differenziato in funzione esclusivamente della </a:t>
            </a:r>
            <a:r>
              <a:rPr lang="it-IT" sz="2400" dirty="0" smtClean="0">
                <a:solidFill>
                  <a:srgbClr val="FF0000"/>
                </a:solidFill>
                <a:effectLst>
                  <a:outerShdw blurRad="38100" dist="38100" dir="2700000" algn="tl">
                    <a:srgbClr val="000000">
                      <a:alpha val="43137"/>
                    </a:srgbClr>
                  </a:outerShdw>
                </a:effectLst>
              </a:rPr>
              <a:t>specifica complessità</a:t>
            </a:r>
            <a:r>
              <a:rPr lang="it-IT" sz="2400" dirty="0" smtClean="0"/>
              <a:t>, da stabilire sulla base di </a:t>
            </a:r>
            <a:r>
              <a:rPr lang="it-IT" sz="2400" dirty="0" smtClean="0">
                <a:solidFill>
                  <a:srgbClr val="FF0000"/>
                </a:solidFill>
                <a:effectLst>
                  <a:outerShdw blurRad="38100" dist="38100" dir="2700000" algn="tl">
                    <a:srgbClr val="000000">
                      <a:alpha val="43137"/>
                    </a:srgbClr>
                  </a:outerShdw>
                </a:effectLst>
              </a:rPr>
              <a:t>indicatori fissati a livello di singola amministrazione</a:t>
            </a:r>
            <a:r>
              <a:rPr lang="it-IT" sz="2400" dirty="0" smtClean="0"/>
              <a:t>;</a:t>
            </a:r>
          </a:p>
          <a:p>
            <a:pPr>
              <a:buFont typeface="Arial" pitchFamily="34" charset="0"/>
              <a:buChar char="•"/>
            </a:pPr>
            <a:r>
              <a:rPr lang="it-IT" sz="3200" dirty="0" smtClean="0"/>
              <a:t> </a:t>
            </a:r>
            <a:r>
              <a:rPr lang="it-IT" sz="2400" dirty="0" smtClean="0"/>
              <a:t>chiarire definitivamente in contratto che sia possibile, da parte dei dirigenti, </a:t>
            </a:r>
            <a:r>
              <a:rPr lang="it-IT" sz="2400" dirty="0" smtClean="0">
                <a:solidFill>
                  <a:srgbClr val="FF0000"/>
                </a:solidFill>
                <a:effectLst>
                  <a:outerShdw blurRad="38100" dist="38100" dir="2700000" algn="tl">
                    <a:srgbClr val="000000">
                      <a:alpha val="43137"/>
                    </a:srgbClr>
                  </a:outerShdw>
                </a:effectLst>
              </a:rPr>
              <a:t>delegare alle posizioni organizzative funzioni e attività di cui essere direttamente responsabili</a:t>
            </a:r>
            <a:r>
              <a:rPr lang="it-IT" sz="2400" dirty="0" smtClean="0"/>
              <a:t>, con riferimento alla gestione del personale e delle risorse finanziarie e strumentali assegnate agli uffici.</a:t>
            </a:r>
            <a:endParaRPr lang="it-IT" sz="3200" dirty="0" smtClean="0"/>
          </a:p>
        </p:txBody>
      </p:sp>
      <p:pic>
        <p:nvPicPr>
          <p:cNvPr id="2050" name="Picture 2" descr="C:\Users\hufer\AppData\Local\Microsoft\Windows\INetCache\IE\7W3CQ3XB\office-work-1149087_960_720[1].jpg"/>
          <p:cNvPicPr>
            <a:picLocks noChangeAspect="1" noChangeArrowheads="1"/>
          </p:cNvPicPr>
          <p:nvPr/>
        </p:nvPicPr>
        <p:blipFill>
          <a:blip r:embed="rId2"/>
          <a:srcRect/>
          <a:stretch>
            <a:fillRect/>
          </a:stretch>
        </p:blipFill>
        <p:spPr bwMode="auto">
          <a:xfrm>
            <a:off x="10563702" y="581889"/>
            <a:ext cx="1628298" cy="1413165"/>
          </a:xfrm>
          <a:prstGeom prst="rect">
            <a:avLst/>
          </a:prstGeom>
          <a:noFill/>
        </p:spPr>
      </p:pic>
      <p:pic>
        <p:nvPicPr>
          <p:cNvPr id="3" name="Immagine 2"/>
          <p:cNvPicPr>
            <a:picLocks noChangeAspect="1"/>
          </p:cNvPicPr>
          <p:nvPr/>
        </p:nvPicPr>
        <p:blipFill>
          <a:blip r:embed="rId3"/>
          <a:stretch>
            <a:fillRect/>
          </a:stretch>
        </p:blipFill>
        <p:spPr>
          <a:xfrm>
            <a:off x="9661416" y="5611941"/>
            <a:ext cx="902286" cy="493819"/>
          </a:xfrm>
          <a:prstGeom prst="rect">
            <a:avLst/>
          </a:prstGeom>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NOTA DI LETTURA</a:t>
            </a:r>
            <a:endParaRPr lang="it-IT" dirty="0"/>
          </a:p>
        </p:txBody>
      </p:sp>
      <p:sp>
        <p:nvSpPr>
          <p:cNvPr id="3" name="Segnaposto contenuto 2"/>
          <p:cNvSpPr>
            <a:spLocks noGrp="1"/>
          </p:cNvSpPr>
          <p:nvPr>
            <p:ph idx="1"/>
          </p:nvPr>
        </p:nvSpPr>
        <p:spPr/>
        <p:txBody>
          <a:bodyPr>
            <a:noAutofit/>
          </a:bodyPr>
          <a:lstStyle/>
          <a:p>
            <a:pPr marL="0" indent="0" algn="ctr">
              <a:buNone/>
            </a:pPr>
            <a:r>
              <a:rPr lang="it-IT" sz="2800" dirty="0" smtClean="0"/>
              <a:t>Il presente documento è stato ideato per facilitare la lettura dell’Atto di indirizzo all’ARAN per il rinnovo del Contratto del personale Enti Locali 2016/17, mettendone in evidenza i punti principali.</a:t>
            </a:r>
          </a:p>
          <a:p>
            <a:pPr marL="0" indent="0" algn="ctr">
              <a:buNone/>
            </a:pPr>
            <a:endParaRPr lang="it-IT" sz="2800" dirty="0"/>
          </a:p>
          <a:p>
            <a:pPr marL="0" indent="0" algn="ctr">
              <a:buNone/>
            </a:pPr>
            <a:r>
              <a:rPr lang="it-IT" sz="2800" dirty="0" smtClean="0"/>
              <a:t>Esso sarà successivamente integrato con le osservazioni che perverranno da parte delle Strutture CSA nella loro interezza (Segreterie Territoriali, Dipartimenti, ecc.), per la costituzione della piattaforma contrattuale che andremo a proporre in sede di trattativa</a:t>
            </a:r>
            <a:endParaRPr lang="it-IT" sz="2800" dirty="0"/>
          </a:p>
        </p:txBody>
      </p:sp>
    </p:spTree>
    <p:extLst>
      <p:ext uri="{BB962C8B-B14F-4D97-AF65-F5344CB8AC3E}">
        <p14:creationId xmlns:p14="http://schemas.microsoft.com/office/powerpoint/2010/main" val="1889840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Posizioni Organizzative</a:t>
            </a:r>
            <a:endParaRPr lang="it-IT" dirty="0"/>
          </a:p>
        </p:txBody>
      </p:sp>
      <p:sp>
        <p:nvSpPr>
          <p:cNvPr id="5" name="CasellaDiTesto 4"/>
          <p:cNvSpPr txBox="1"/>
          <p:nvPr/>
        </p:nvSpPr>
        <p:spPr>
          <a:xfrm>
            <a:off x="1302327" y="2274522"/>
            <a:ext cx="9556173" cy="4031873"/>
          </a:xfrm>
          <a:prstGeom prst="rect">
            <a:avLst/>
          </a:prstGeom>
          <a:noFill/>
        </p:spPr>
        <p:txBody>
          <a:bodyPr wrap="square" rtlCol="0">
            <a:spAutoFit/>
          </a:bodyPr>
          <a:lstStyle/>
          <a:p>
            <a:pPr>
              <a:buFont typeface="Arial" pitchFamily="34" charset="0"/>
              <a:buChar char="•"/>
            </a:pPr>
            <a:r>
              <a:rPr lang="it-IT" sz="2400" dirty="0" smtClean="0"/>
              <a:t> le </a:t>
            </a:r>
            <a:r>
              <a:rPr lang="it-IT" sz="2400" dirty="0" smtClean="0">
                <a:solidFill>
                  <a:srgbClr val="FF0000"/>
                </a:solidFill>
                <a:effectLst>
                  <a:outerShdw blurRad="38100" dist="38100" dir="2700000" algn="tl">
                    <a:srgbClr val="000000">
                      <a:alpha val="43137"/>
                    </a:srgbClr>
                  </a:outerShdw>
                </a:effectLst>
              </a:rPr>
              <a:t>due tipologie di incarico</a:t>
            </a:r>
            <a:r>
              <a:rPr lang="it-IT" sz="2400" dirty="0" smtClean="0"/>
              <a:t>, le posizioni organizzative e le alte professionalità, </a:t>
            </a:r>
            <a:r>
              <a:rPr lang="it-IT" sz="2400" dirty="0" smtClean="0">
                <a:solidFill>
                  <a:srgbClr val="FF0000"/>
                </a:solidFill>
                <a:effectLst>
                  <a:outerShdw blurRad="38100" dist="38100" dir="2700000" algn="tl">
                    <a:srgbClr val="000000">
                      <a:alpha val="43137"/>
                    </a:srgbClr>
                  </a:outerShdw>
                </a:effectLst>
              </a:rPr>
              <a:t>dovranno essere accorpate </a:t>
            </a:r>
            <a:r>
              <a:rPr lang="it-IT" sz="2400" dirty="0" smtClean="0"/>
              <a:t>al fine di potenziare la fruibilità dell’istituto ed i relativi </a:t>
            </a:r>
            <a:r>
              <a:rPr lang="it-IT" sz="2400" dirty="0" err="1" smtClean="0"/>
              <a:t>range</a:t>
            </a:r>
            <a:r>
              <a:rPr lang="it-IT" sz="2400" dirty="0" smtClean="0"/>
              <a:t> economici;</a:t>
            </a:r>
          </a:p>
          <a:p>
            <a:endParaRPr lang="it-IT" sz="2400" dirty="0" smtClean="0"/>
          </a:p>
          <a:p>
            <a:pPr>
              <a:buFont typeface="Arial" pitchFamily="34" charset="0"/>
              <a:buChar char="•"/>
            </a:pPr>
            <a:r>
              <a:rPr lang="it-IT" sz="3200" dirty="0" smtClean="0"/>
              <a:t> </a:t>
            </a:r>
            <a:r>
              <a:rPr lang="it-IT" sz="2400" dirty="0" smtClean="0"/>
              <a:t>sotto il profilo economico, </a:t>
            </a:r>
            <a:r>
              <a:rPr lang="it-IT" sz="2400" dirty="0" smtClean="0">
                <a:solidFill>
                  <a:srgbClr val="FF0000"/>
                </a:solidFill>
                <a:effectLst>
                  <a:outerShdw blurRad="38100" dist="38100" dir="2700000" algn="tl">
                    <a:srgbClr val="000000">
                      <a:alpha val="43137"/>
                    </a:srgbClr>
                  </a:outerShdw>
                </a:effectLst>
              </a:rPr>
              <a:t>vanno aggiornati</a:t>
            </a:r>
            <a:r>
              <a:rPr lang="it-IT" sz="2400" dirty="0" smtClean="0"/>
              <a:t>, in aumento sul tetto massimo, </a:t>
            </a:r>
            <a:r>
              <a:rPr lang="it-IT" sz="2400" dirty="0" smtClean="0">
                <a:solidFill>
                  <a:srgbClr val="FF0000"/>
                </a:solidFill>
                <a:effectLst>
                  <a:outerShdw blurRad="38100" dist="38100" dir="2700000" algn="tl">
                    <a:srgbClr val="000000">
                      <a:alpha val="43137"/>
                    </a:srgbClr>
                  </a:outerShdw>
                </a:effectLst>
              </a:rPr>
              <a:t>i </a:t>
            </a:r>
            <a:r>
              <a:rPr lang="it-IT" sz="2400" dirty="0" err="1" smtClean="0">
                <a:solidFill>
                  <a:srgbClr val="FF0000"/>
                </a:solidFill>
                <a:effectLst>
                  <a:outerShdw blurRad="38100" dist="38100" dir="2700000" algn="tl">
                    <a:srgbClr val="000000">
                      <a:alpha val="43137"/>
                    </a:srgbClr>
                  </a:outerShdw>
                </a:effectLst>
              </a:rPr>
              <a:t>range</a:t>
            </a:r>
            <a:r>
              <a:rPr lang="it-IT" sz="2400" dirty="0" smtClean="0">
                <a:solidFill>
                  <a:srgbClr val="FF0000"/>
                </a:solidFill>
                <a:effectLst>
                  <a:outerShdw blurRad="38100" dist="38100" dir="2700000" algn="tl">
                    <a:srgbClr val="000000">
                      <a:alpha val="43137"/>
                    </a:srgbClr>
                  </a:outerShdw>
                </a:effectLst>
              </a:rPr>
              <a:t> della retribuzione attribuibile in connessione all’incarico di responsabilità ed alla sua graduazione</a:t>
            </a:r>
            <a:r>
              <a:rPr lang="it-IT" sz="2400" dirty="0" smtClean="0"/>
              <a:t>; ciò al fine di intercettare il maggior numero di possibili livelli di complessità degli incarichi stessi;</a:t>
            </a:r>
          </a:p>
          <a:p>
            <a:pPr>
              <a:buFont typeface="Arial" pitchFamily="34" charset="0"/>
              <a:buChar char="•"/>
            </a:pPr>
            <a:endParaRPr lang="it-IT" sz="3200" dirty="0" smtClean="0"/>
          </a:p>
        </p:txBody>
      </p:sp>
      <p:pic>
        <p:nvPicPr>
          <p:cNvPr id="4" name="Picture 2" descr="C:\Users\hufer\AppData\Local\Microsoft\Windows\INetCache\IE\IUCYMOQ2\1424432181_contratto1[1].jpg"/>
          <p:cNvPicPr>
            <a:picLocks noChangeAspect="1" noChangeArrowheads="1"/>
          </p:cNvPicPr>
          <p:nvPr/>
        </p:nvPicPr>
        <p:blipFill>
          <a:blip r:embed="rId2"/>
          <a:srcRect/>
          <a:stretch>
            <a:fillRect/>
          </a:stretch>
        </p:blipFill>
        <p:spPr bwMode="auto">
          <a:xfrm>
            <a:off x="10584873" y="595745"/>
            <a:ext cx="1607127" cy="1358322"/>
          </a:xfrm>
          <a:prstGeom prst="rect">
            <a:avLst/>
          </a:prstGeom>
          <a:noFill/>
        </p:spPr>
      </p:pic>
      <p:pic>
        <p:nvPicPr>
          <p:cNvPr id="6" name="Picture 2" descr="C:\Users\hufer\AppData\Local\Microsoft\Windows\INetCache\IE\7W3CQ3XB\office-work-1149087_960_720[1].jpg"/>
          <p:cNvPicPr>
            <a:picLocks noChangeAspect="1" noChangeArrowheads="1"/>
          </p:cNvPicPr>
          <p:nvPr/>
        </p:nvPicPr>
        <p:blipFill>
          <a:blip r:embed="rId3"/>
          <a:srcRect/>
          <a:stretch>
            <a:fillRect/>
          </a:stretch>
        </p:blipFill>
        <p:spPr bwMode="auto">
          <a:xfrm>
            <a:off x="10563702" y="581889"/>
            <a:ext cx="1628298" cy="1413165"/>
          </a:xfrm>
          <a:prstGeom prst="rect">
            <a:avLst/>
          </a:prstGeom>
          <a:noFill/>
        </p:spPr>
      </p:pic>
      <p:pic>
        <p:nvPicPr>
          <p:cNvPr id="3" name="Immagine 2"/>
          <p:cNvPicPr>
            <a:picLocks noChangeAspect="1"/>
          </p:cNvPicPr>
          <p:nvPr/>
        </p:nvPicPr>
        <p:blipFill>
          <a:blip r:embed="rId4"/>
          <a:stretch>
            <a:fillRect/>
          </a:stretch>
        </p:blipFill>
        <p:spPr>
          <a:xfrm>
            <a:off x="9661416" y="5812576"/>
            <a:ext cx="902286" cy="493819"/>
          </a:xfrm>
          <a:prstGeom prst="rect">
            <a:avLst/>
          </a:prstGeom>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Posizioni Organizzative</a:t>
            </a:r>
            <a:endParaRPr lang="it-IT" dirty="0"/>
          </a:p>
        </p:txBody>
      </p:sp>
      <p:sp>
        <p:nvSpPr>
          <p:cNvPr id="5" name="CasellaDiTesto 4"/>
          <p:cNvSpPr txBox="1"/>
          <p:nvPr/>
        </p:nvSpPr>
        <p:spPr>
          <a:xfrm>
            <a:off x="1302327" y="2274522"/>
            <a:ext cx="10016837" cy="4893647"/>
          </a:xfrm>
          <a:prstGeom prst="rect">
            <a:avLst/>
          </a:prstGeom>
          <a:noFill/>
        </p:spPr>
        <p:txBody>
          <a:bodyPr wrap="square" rtlCol="0">
            <a:spAutoFit/>
          </a:bodyPr>
          <a:lstStyle/>
          <a:p>
            <a:pPr>
              <a:buFont typeface="Arial" pitchFamily="34" charset="0"/>
              <a:buChar char="•"/>
            </a:pPr>
            <a:r>
              <a:rPr lang="it-IT" sz="3200" dirty="0" smtClean="0"/>
              <a:t> </a:t>
            </a:r>
            <a:r>
              <a:rPr lang="it-IT" sz="2400" dirty="0" smtClean="0"/>
              <a:t>per la </a:t>
            </a:r>
            <a:r>
              <a:rPr lang="it-IT" sz="2400" dirty="0" smtClean="0">
                <a:solidFill>
                  <a:srgbClr val="FF0000"/>
                </a:solidFill>
                <a:effectLst>
                  <a:outerShdw blurRad="38100" dist="38100" dir="2700000" algn="tl">
                    <a:srgbClr val="000000">
                      <a:alpha val="43137"/>
                    </a:srgbClr>
                  </a:outerShdw>
                </a:effectLst>
              </a:rPr>
              <a:t>retribuzione di risultato</a:t>
            </a:r>
            <a:r>
              <a:rPr lang="it-IT" sz="2400" dirty="0" smtClean="0"/>
              <a:t>, fermo un criterio oggettivo di determinazione delle risorse complessive a disposizione, occorre </a:t>
            </a:r>
            <a:r>
              <a:rPr lang="it-IT" sz="2400" dirty="0" smtClean="0">
                <a:solidFill>
                  <a:srgbClr val="FF0000"/>
                </a:solidFill>
                <a:effectLst>
                  <a:outerShdw blurRad="38100" dist="38100" dir="2700000" algn="tl">
                    <a:srgbClr val="000000">
                      <a:alpha val="43137"/>
                    </a:srgbClr>
                  </a:outerShdw>
                </a:effectLst>
              </a:rPr>
              <a:t>superare la quantificazione individuale </a:t>
            </a:r>
            <a:r>
              <a:rPr lang="it-IT" sz="2400" dirty="0" smtClean="0"/>
              <a:t>oggi espressa in percentuale della posizione in godimento, al fine di consentire, come accade per l’area dirigenziale, la distribuzione agli incaricati di un insieme complessivo di risorse </a:t>
            </a:r>
            <a:r>
              <a:rPr lang="it-IT" sz="2400" dirty="0" smtClean="0">
                <a:solidFill>
                  <a:srgbClr val="FF0000"/>
                </a:solidFill>
                <a:effectLst>
                  <a:outerShdw blurRad="38100" dist="38100" dir="2700000" algn="tl">
                    <a:srgbClr val="000000">
                      <a:alpha val="43137"/>
                    </a:srgbClr>
                  </a:outerShdw>
                </a:effectLst>
              </a:rPr>
              <a:t>secondo soli parametri di merito </a:t>
            </a:r>
            <a:r>
              <a:rPr lang="it-IT" sz="2400" dirty="0" smtClean="0"/>
              <a:t>e differenziazione dettati dalle norme di legge, </a:t>
            </a:r>
          </a:p>
          <a:p>
            <a:pPr>
              <a:buFont typeface="Arial" pitchFamily="34" charset="0"/>
              <a:buChar char="•"/>
            </a:pPr>
            <a:r>
              <a:rPr lang="it-IT" sz="2400" dirty="0" smtClean="0"/>
              <a:t> </a:t>
            </a:r>
            <a:r>
              <a:rPr lang="it-IT" sz="3200" dirty="0" smtClean="0"/>
              <a:t> </a:t>
            </a:r>
            <a:r>
              <a:rPr lang="it-IT" sz="2400" dirty="0" smtClean="0"/>
              <a:t>Deve infine prevedersi una </a:t>
            </a:r>
            <a:r>
              <a:rPr lang="it-IT" sz="2400" dirty="0" smtClean="0">
                <a:solidFill>
                  <a:srgbClr val="FF0000"/>
                </a:solidFill>
                <a:effectLst>
                  <a:outerShdw blurRad="38100" dist="38100" dir="2700000" algn="tl">
                    <a:srgbClr val="000000">
                      <a:alpha val="43137"/>
                    </a:srgbClr>
                  </a:outerShdw>
                </a:effectLst>
              </a:rPr>
              <a:t>specifica disciplina retributiva</a:t>
            </a:r>
            <a:r>
              <a:rPr lang="it-IT" sz="2400" dirty="0" smtClean="0"/>
              <a:t>, anche di risultato, nel caso di incarico di posizione organizzativa conferito nell’ambito delle </a:t>
            </a:r>
            <a:r>
              <a:rPr lang="it-IT" sz="2400" dirty="0" smtClean="0">
                <a:solidFill>
                  <a:srgbClr val="FF0000"/>
                </a:solidFill>
                <a:effectLst>
                  <a:outerShdw blurRad="38100" dist="38100" dir="2700000" algn="tl">
                    <a:srgbClr val="000000">
                      <a:alpha val="43137"/>
                    </a:srgbClr>
                  </a:outerShdw>
                </a:effectLst>
              </a:rPr>
              <a:t>Unioni di comuni</a:t>
            </a:r>
            <a:endParaRPr lang="it-IT" sz="2400" dirty="0" smtClean="0">
              <a:solidFill>
                <a:srgbClr val="FF0000"/>
              </a:solidFill>
            </a:endParaRPr>
          </a:p>
          <a:p>
            <a:pPr>
              <a:buFont typeface="Arial" pitchFamily="34" charset="0"/>
              <a:buChar char="•"/>
            </a:pPr>
            <a:endParaRPr lang="it-IT" sz="2400" dirty="0" smtClean="0"/>
          </a:p>
          <a:p>
            <a:pPr>
              <a:buFont typeface="Arial" pitchFamily="34" charset="0"/>
              <a:buChar char="•"/>
            </a:pPr>
            <a:endParaRPr lang="it-IT" sz="3200" dirty="0" smtClean="0"/>
          </a:p>
        </p:txBody>
      </p:sp>
      <p:pic>
        <p:nvPicPr>
          <p:cNvPr id="4" name="Picture 2" descr="C:\Users\hufer\AppData\Local\Microsoft\Windows\INetCache\IE\IUCYMOQ2\1424432181_contratto1[1].jpg"/>
          <p:cNvPicPr>
            <a:picLocks noChangeAspect="1" noChangeArrowheads="1"/>
          </p:cNvPicPr>
          <p:nvPr/>
        </p:nvPicPr>
        <p:blipFill>
          <a:blip r:embed="rId2"/>
          <a:srcRect/>
          <a:stretch>
            <a:fillRect/>
          </a:stretch>
        </p:blipFill>
        <p:spPr bwMode="auto">
          <a:xfrm>
            <a:off x="10584873" y="595745"/>
            <a:ext cx="1607127" cy="1358322"/>
          </a:xfrm>
          <a:prstGeom prst="rect">
            <a:avLst/>
          </a:prstGeom>
          <a:noFill/>
        </p:spPr>
      </p:pic>
      <p:pic>
        <p:nvPicPr>
          <p:cNvPr id="6" name="Picture 2" descr="C:\Users\hufer\AppData\Local\Microsoft\Windows\INetCache\IE\7W3CQ3XB\office-work-1149087_960_720[1].jpg"/>
          <p:cNvPicPr>
            <a:picLocks noChangeAspect="1" noChangeArrowheads="1"/>
          </p:cNvPicPr>
          <p:nvPr/>
        </p:nvPicPr>
        <p:blipFill>
          <a:blip r:embed="rId3"/>
          <a:srcRect/>
          <a:stretch>
            <a:fillRect/>
          </a:stretch>
        </p:blipFill>
        <p:spPr bwMode="auto">
          <a:xfrm>
            <a:off x="10563702" y="581889"/>
            <a:ext cx="1628298" cy="1413165"/>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Progressioni Economiche</a:t>
            </a:r>
            <a:endParaRPr lang="it-IT" dirty="0"/>
          </a:p>
        </p:txBody>
      </p:sp>
      <p:sp>
        <p:nvSpPr>
          <p:cNvPr id="5" name="CasellaDiTesto 4"/>
          <p:cNvSpPr txBox="1"/>
          <p:nvPr/>
        </p:nvSpPr>
        <p:spPr>
          <a:xfrm>
            <a:off x="1302327" y="2274522"/>
            <a:ext cx="10016837" cy="4278094"/>
          </a:xfrm>
          <a:prstGeom prst="rect">
            <a:avLst/>
          </a:prstGeom>
          <a:noFill/>
        </p:spPr>
        <p:txBody>
          <a:bodyPr wrap="square" rtlCol="0">
            <a:spAutoFit/>
          </a:bodyPr>
          <a:lstStyle/>
          <a:p>
            <a:pPr>
              <a:buFont typeface="Arial" pitchFamily="34" charset="0"/>
              <a:buChar char="•"/>
            </a:pPr>
            <a:r>
              <a:rPr lang="it-IT" sz="2400" dirty="0" smtClean="0"/>
              <a:t> Il rinnovo del contratto costituisce l’occasione per procedere alla </a:t>
            </a:r>
            <a:r>
              <a:rPr lang="it-IT" sz="2400" dirty="0" smtClean="0">
                <a:solidFill>
                  <a:srgbClr val="FF0000"/>
                </a:solidFill>
                <a:effectLst>
                  <a:outerShdw blurRad="38100" dist="38100" dir="2700000" algn="tl">
                    <a:srgbClr val="000000">
                      <a:alpha val="43137"/>
                    </a:srgbClr>
                  </a:outerShdw>
                </a:effectLst>
              </a:rPr>
              <a:t>revisione della disciplina delle progressioni orizzontali</a:t>
            </a:r>
            <a:r>
              <a:rPr lang="it-IT" sz="2400" dirty="0" smtClean="0"/>
              <a:t>. Il Comitato di Settore ritiene infatti necessario che la fase negoziale sia l’occasione per un aggiornamento in senso migliorativo della disciplina degli sviluppi di carriera del personale, attraverso la radicale revisione dei relativi criteri e procedure, al fine di recuperarne il valore selettivo e premiale previsto dall’articolo 23, comma 2, del </a:t>
            </a:r>
            <a:r>
              <a:rPr lang="it-IT" sz="2400" dirty="0" err="1" smtClean="0"/>
              <a:t>D.Lgs.</a:t>
            </a:r>
            <a:r>
              <a:rPr lang="it-IT" sz="2400" dirty="0" smtClean="0"/>
              <a:t> n. 150/2009.</a:t>
            </a:r>
          </a:p>
          <a:p>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3200" dirty="0" smtClean="0"/>
          </a:p>
        </p:txBody>
      </p:sp>
      <p:pic>
        <p:nvPicPr>
          <p:cNvPr id="3074" name="Picture 2" descr="C:\Users\hufer\AppData\Local\Microsoft\Windows\INetCache\IE\KZ882FG3\aumentare-visite-blog[1].png"/>
          <p:cNvPicPr>
            <a:picLocks noChangeAspect="1" noChangeArrowheads="1"/>
          </p:cNvPicPr>
          <p:nvPr/>
        </p:nvPicPr>
        <p:blipFill>
          <a:blip r:embed="rId2"/>
          <a:srcRect/>
          <a:stretch>
            <a:fillRect/>
          </a:stretch>
        </p:blipFill>
        <p:spPr bwMode="auto">
          <a:xfrm>
            <a:off x="10612582" y="634115"/>
            <a:ext cx="1579417" cy="1358341"/>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Welfare Contrattuale</a:t>
            </a:r>
            <a:endParaRPr lang="it-IT" dirty="0"/>
          </a:p>
        </p:txBody>
      </p:sp>
      <p:sp>
        <p:nvSpPr>
          <p:cNvPr id="5" name="CasellaDiTesto 4"/>
          <p:cNvSpPr txBox="1"/>
          <p:nvPr/>
        </p:nvSpPr>
        <p:spPr>
          <a:xfrm>
            <a:off x="1302327" y="2274522"/>
            <a:ext cx="10016837" cy="4278094"/>
          </a:xfrm>
          <a:prstGeom prst="rect">
            <a:avLst/>
          </a:prstGeom>
          <a:noFill/>
        </p:spPr>
        <p:txBody>
          <a:bodyPr wrap="square" rtlCol="0">
            <a:spAutoFit/>
          </a:bodyPr>
          <a:lstStyle/>
          <a:p>
            <a:pPr>
              <a:buFont typeface="Arial" pitchFamily="34" charset="0"/>
              <a:buChar char="•"/>
            </a:pPr>
            <a:r>
              <a:rPr lang="it-IT" sz="2400" dirty="0" smtClean="0"/>
              <a:t> Va prevista l’istituzione del </a:t>
            </a:r>
            <a:r>
              <a:rPr lang="it-IT" sz="2400" dirty="0" smtClean="0">
                <a:solidFill>
                  <a:srgbClr val="FF0000"/>
                </a:solidFill>
                <a:effectLst>
                  <a:outerShdw blurRad="38100" dist="38100" dir="2700000" algn="tl">
                    <a:srgbClr val="000000">
                      <a:alpha val="43137"/>
                    </a:srgbClr>
                  </a:outerShdw>
                </a:effectLst>
              </a:rPr>
              <a:t>fondo di assistenza sanitaria integrativa </a:t>
            </a:r>
            <a:r>
              <a:rPr lang="it-IT" sz="2400" dirty="0" smtClean="0"/>
              <a:t>– anche in forma sperimentale – per il personale delle </a:t>
            </a:r>
            <a:r>
              <a:rPr lang="it-IT" sz="2400" dirty="0" smtClean="0">
                <a:solidFill>
                  <a:srgbClr val="FF0000"/>
                </a:solidFill>
                <a:effectLst>
                  <a:outerShdw blurRad="38100" dist="38100" dir="2700000" algn="tl">
                    <a:srgbClr val="000000">
                      <a:alpha val="43137"/>
                    </a:srgbClr>
                  </a:outerShdw>
                </a:effectLst>
              </a:rPr>
              <a:t>Camere di commercio</a:t>
            </a:r>
            <a:r>
              <a:rPr lang="it-IT" sz="2400" dirty="0" smtClean="0"/>
              <a:t>. Il finanziamento, che non dovrà determinare aggravi di spesa per gli enti, troverà copertura nelle </a:t>
            </a:r>
            <a:r>
              <a:rPr lang="it-IT" sz="2400" dirty="0" smtClean="0">
                <a:solidFill>
                  <a:srgbClr val="FF0000"/>
                </a:solidFill>
                <a:effectLst>
                  <a:outerShdw blurRad="38100" dist="38100" dir="2700000" algn="tl">
                    <a:srgbClr val="000000">
                      <a:alpha val="43137"/>
                    </a:srgbClr>
                  </a:outerShdw>
                </a:effectLst>
              </a:rPr>
              <a:t>risorse destinate alla contrattazione integrativa</a:t>
            </a:r>
            <a:r>
              <a:rPr lang="it-IT" sz="2400" dirty="0" smtClean="0"/>
              <a:t>, nonché nelle somme già destinate dagli enti alle medesime finalità assistenziali.</a:t>
            </a:r>
          </a:p>
          <a:p>
            <a:pPr>
              <a:buFont typeface="Arial" pitchFamily="34" charset="0"/>
              <a:buChar char="•"/>
            </a:pPr>
            <a:endParaRPr lang="it-IT" sz="2400" dirty="0" smtClean="0"/>
          </a:p>
          <a:p>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3200" dirty="0" smtClean="0"/>
          </a:p>
        </p:txBody>
      </p:sp>
      <p:pic>
        <p:nvPicPr>
          <p:cNvPr id="4098" name="Picture 2" descr="C:\Users\hufer\AppData\Local\Microsoft\Windows\INetCache\IE\KZ882FG3\images[1].jpg"/>
          <p:cNvPicPr>
            <a:picLocks noChangeAspect="1" noChangeArrowheads="1"/>
          </p:cNvPicPr>
          <p:nvPr/>
        </p:nvPicPr>
        <p:blipFill>
          <a:blip r:embed="rId2"/>
          <a:srcRect/>
          <a:stretch>
            <a:fillRect/>
          </a:stretch>
        </p:blipFill>
        <p:spPr bwMode="auto">
          <a:xfrm>
            <a:off x="10571019" y="595747"/>
            <a:ext cx="1620982" cy="1371598"/>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Previdenza Complementare</a:t>
            </a:r>
            <a:endParaRPr lang="it-IT" dirty="0"/>
          </a:p>
        </p:txBody>
      </p:sp>
      <p:sp>
        <p:nvSpPr>
          <p:cNvPr id="5" name="CasellaDiTesto 4"/>
          <p:cNvSpPr txBox="1"/>
          <p:nvPr/>
        </p:nvSpPr>
        <p:spPr>
          <a:xfrm>
            <a:off x="1302327" y="2274522"/>
            <a:ext cx="10016837" cy="5755422"/>
          </a:xfrm>
          <a:prstGeom prst="rect">
            <a:avLst/>
          </a:prstGeom>
          <a:noFill/>
        </p:spPr>
        <p:txBody>
          <a:bodyPr wrap="square" rtlCol="0">
            <a:spAutoFit/>
          </a:bodyPr>
          <a:lstStyle/>
          <a:p>
            <a:pPr>
              <a:buFont typeface="Arial" pitchFamily="34" charset="0"/>
              <a:buChar char="•"/>
            </a:pPr>
            <a:r>
              <a:rPr lang="it-IT" sz="2400" dirty="0" smtClean="0"/>
              <a:t> Evidenziare la </a:t>
            </a:r>
            <a:r>
              <a:rPr lang="it-IT" sz="2400" dirty="0" smtClean="0">
                <a:solidFill>
                  <a:srgbClr val="FF0000"/>
                </a:solidFill>
                <a:effectLst>
                  <a:outerShdw blurRad="38100" dist="38100" dir="2700000" algn="tl">
                    <a:srgbClr val="000000">
                      <a:alpha val="43137"/>
                    </a:srgbClr>
                  </a:outerShdw>
                </a:effectLst>
              </a:rPr>
              <a:t>rilevanza della previdenza complementare nelle politiche di welfare </a:t>
            </a:r>
            <a:r>
              <a:rPr lang="it-IT" sz="2400" dirty="0" smtClean="0"/>
              <a:t>e formare adeguatamente il personale addetto.</a:t>
            </a:r>
          </a:p>
          <a:p>
            <a:pPr>
              <a:buFont typeface="Arial" pitchFamily="34" charset="0"/>
              <a:buChar char="•"/>
            </a:pPr>
            <a:r>
              <a:rPr lang="it-IT" sz="2400" dirty="0" smtClean="0"/>
              <a:t> Chiarire la possibilità di </a:t>
            </a:r>
            <a:r>
              <a:rPr lang="it-IT" sz="2400" dirty="0" smtClean="0">
                <a:solidFill>
                  <a:srgbClr val="FF0000"/>
                </a:solidFill>
                <a:effectLst>
                  <a:outerShdw blurRad="38100" dist="38100" dir="2700000" algn="tl">
                    <a:srgbClr val="000000">
                      <a:alpha val="43137"/>
                    </a:srgbClr>
                  </a:outerShdw>
                </a:effectLst>
              </a:rPr>
              <a:t>destinare al Fondo </a:t>
            </a:r>
            <a:r>
              <a:rPr lang="it-IT" sz="2400" dirty="0" smtClean="0"/>
              <a:t>di previdenza complementare integrativa contrattuale anche le quote dei proventi delle </a:t>
            </a:r>
            <a:r>
              <a:rPr lang="it-IT" sz="2400" dirty="0" smtClean="0">
                <a:solidFill>
                  <a:srgbClr val="FF0000"/>
                </a:solidFill>
                <a:effectLst>
                  <a:outerShdw blurRad="38100" dist="38100" dir="2700000" algn="tl">
                    <a:srgbClr val="000000">
                      <a:alpha val="43137"/>
                    </a:srgbClr>
                  </a:outerShdw>
                </a:effectLst>
              </a:rPr>
              <a:t>violazioni codice della strada</a:t>
            </a:r>
            <a:r>
              <a:rPr lang="it-IT" sz="2400" dirty="0" smtClean="0"/>
              <a:t>.</a:t>
            </a:r>
          </a:p>
          <a:p>
            <a:pPr>
              <a:buFont typeface="Arial" pitchFamily="34" charset="0"/>
              <a:buChar char="•"/>
            </a:pPr>
            <a:r>
              <a:rPr lang="it-IT" sz="2400" dirty="0" smtClean="0"/>
              <a:t> Ogni possibile soluzione orientata ad incentivare ulteriormente le iscrizioni al fondo </a:t>
            </a:r>
            <a:r>
              <a:rPr lang="it-IT" sz="2400" dirty="0" err="1" smtClean="0">
                <a:solidFill>
                  <a:srgbClr val="FF0000"/>
                </a:solidFill>
                <a:effectLst>
                  <a:outerShdw blurRad="38100" dist="38100" dir="2700000" algn="tl">
                    <a:srgbClr val="000000">
                      <a:alpha val="43137"/>
                    </a:srgbClr>
                  </a:outerShdw>
                </a:effectLst>
              </a:rPr>
              <a:t>Perseo-Sirio</a:t>
            </a:r>
            <a:r>
              <a:rPr lang="it-IT" sz="2400" dirty="0" smtClean="0"/>
              <a:t>, anche attraverso l’introduzione dell’istituto del silenzio assenso, dovrà trovare </a:t>
            </a:r>
            <a:r>
              <a:rPr lang="it-IT" sz="2400" dirty="0" smtClean="0">
                <a:solidFill>
                  <a:srgbClr val="FF0000"/>
                </a:solidFill>
                <a:effectLst>
                  <a:outerShdw blurRad="38100" dist="38100" dir="2700000" algn="tl">
                    <a:srgbClr val="000000">
                      <a:alpha val="43137"/>
                    </a:srgbClr>
                  </a:outerShdw>
                </a:effectLst>
              </a:rPr>
              <a:t>adeguata copertura finanziaria</a:t>
            </a:r>
            <a:r>
              <a:rPr lang="it-IT" sz="2400" dirty="0" smtClean="0">
                <a:solidFill>
                  <a:schemeClr val="accent5"/>
                </a:solidFill>
                <a:effectLst>
                  <a:outerShdw blurRad="38100" dist="38100" dir="2700000" algn="tl">
                    <a:srgbClr val="000000">
                      <a:alpha val="43137"/>
                    </a:srgbClr>
                  </a:outerShdw>
                </a:effectLst>
              </a:rPr>
              <a:t> </a:t>
            </a:r>
            <a:r>
              <a:rPr lang="it-IT" sz="2400" dirty="0" smtClean="0"/>
              <a:t>all’interno delle risorse contrattuali nonché all’interno delle disponibilità di bilancio già stanziate.</a:t>
            </a:r>
          </a:p>
          <a:p>
            <a:pPr>
              <a:buFont typeface="Arial" pitchFamily="34" charset="0"/>
              <a:buChar char="•"/>
            </a:pPr>
            <a:endParaRPr lang="it-IT" sz="2400" dirty="0" smtClean="0"/>
          </a:p>
          <a:p>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3200" dirty="0" smtClean="0"/>
          </a:p>
        </p:txBody>
      </p:sp>
      <p:pic>
        <p:nvPicPr>
          <p:cNvPr id="6" name="Picture 2" descr="C:\Users\hufer\AppData\Local\Microsoft\Windows\INetCache\IE\KZ882FG3\images[1].jpg"/>
          <p:cNvPicPr>
            <a:picLocks noChangeAspect="1" noChangeArrowheads="1"/>
          </p:cNvPicPr>
          <p:nvPr/>
        </p:nvPicPr>
        <p:blipFill>
          <a:blip r:embed="rId2"/>
          <a:srcRect/>
          <a:stretch>
            <a:fillRect/>
          </a:stretch>
        </p:blipFill>
        <p:spPr bwMode="auto">
          <a:xfrm>
            <a:off x="10571019" y="595747"/>
            <a:ext cx="1620982" cy="1371598"/>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Unioni di Comuni</a:t>
            </a:r>
            <a:endParaRPr lang="it-IT" dirty="0"/>
          </a:p>
        </p:txBody>
      </p:sp>
      <p:sp>
        <p:nvSpPr>
          <p:cNvPr id="5" name="CasellaDiTesto 4"/>
          <p:cNvSpPr txBox="1"/>
          <p:nvPr/>
        </p:nvSpPr>
        <p:spPr>
          <a:xfrm>
            <a:off x="1302327" y="2274522"/>
            <a:ext cx="10016837" cy="5386090"/>
          </a:xfrm>
          <a:prstGeom prst="rect">
            <a:avLst/>
          </a:prstGeom>
          <a:noFill/>
        </p:spPr>
        <p:txBody>
          <a:bodyPr wrap="square" rtlCol="0">
            <a:spAutoFit/>
          </a:bodyPr>
          <a:lstStyle/>
          <a:p>
            <a:pPr>
              <a:buFont typeface="Arial" pitchFamily="34" charset="0"/>
              <a:buChar char="•"/>
            </a:pPr>
            <a:r>
              <a:rPr lang="it-IT" sz="2400" dirty="0" smtClean="0"/>
              <a:t> introdurre </a:t>
            </a:r>
            <a:r>
              <a:rPr lang="it-IT" sz="2400" dirty="0" smtClean="0">
                <a:solidFill>
                  <a:srgbClr val="FF0000"/>
                </a:solidFill>
                <a:effectLst>
                  <a:outerShdw blurRad="38100" dist="38100" dir="2700000" algn="tl">
                    <a:srgbClr val="000000">
                      <a:alpha val="43137"/>
                    </a:srgbClr>
                  </a:outerShdw>
                </a:effectLst>
              </a:rPr>
              <a:t>nuove regole </a:t>
            </a:r>
            <a:r>
              <a:rPr lang="it-IT" sz="2400" dirty="0" smtClean="0"/>
              <a:t>in sostituzione di quelle già dettate dagli articoli 13 e 14 del CCNL del 22/1/2004, anche allo scopo di assicurare il </a:t>
            </a:r>
            <a:r>
              <a:rPr lang="it-IT" sz="2400" dirty="0" smtClean="0">
                <a:solidFill>
                  <a:srgbClr val="FF0000"/>
                </a:solidFill>
                <a:effectLst>
                  <a:outerShdw blurRad="38100" dist="38100" dir="2700000" algn="tl">
                    <a:srgbClr val="000000">
                      <a:alpha val="43137"/>
                    </a:srgbClr>
                  </a:outerShdw>
                </a:effectLst>
              </a:rPr>
              <a:t>raccordo delle discipline contrattuali </a:t>
            </a:r>
            <a:r>
              <a:rPr lang="it-IT" sz="2400" dirty="0" smtClean="0"/>
              <a:t>con quanto prescritto dalle norme in tema di </a:t>
            </a:r>
            <a:r>
              <a:rPr lang="it-IT" sz="2400" dirty="0" smtClean="0">
                <a:solidFill>
                  <a:srgbClr val="FF0000"/>
                </a:solidFill>
                <a:effectLst>
                  <a:outerShdw blurRad="38100" dist="38100" dir="2700000" algn="tl">
                    <a:srgbClr val="000000">
                      <a:alpha val="43137"/>
                    </a:srgbClr>
                  </a:outerShdw>
                </a:effectLst>
              </a:rPr>
              <a:t>trasferimento del personale dai Comuni alle Uni</a:t>
            </a:r>
            <a:r>
              <a:rPr lang="it-IT" sz="2400" dirty="0" smtClean="0"/>
              <a:t>oni o di impiego dello stesso nelle altre forme associative, con i conseguenti riflessi di costituzione e alimentazione dei fondi </a:t>
            </a:r>
            <a:r>
              <a:rPr lang="it-IT" sz="2400" dirty="0" err="1" smtClean="0"/>
              <a:t>unionali</a:t>
            </a:r>
            <a:r>
              <a:rPr lang="it-IT" sz="2400" dirty="0" smtClean="0"/>
              <a:t> e comunali, nella fase di prima attivazione, mediante </a:t>
            </a:r>
            <a:r>
              <a:rPr lang="it-IT" sz="2400" dirty="0" smtClean="0">
                <a:solidFill>
                  <a:srgbClr val="FF0000"/>
                </a:solidFill>
                <a:effectLst>
                  <a:outerShdw blurRad="38100" dist="38100" dir="2700000" algn="tl">
                    <a:srgbClr val="000000">
                      <a:alpha val="43137"/>
                    </a:srgbClr>
                  </a:outerShdw>
                </a:effectLst>
              </a:rPr>
              <a:t>drenaggio di corrispondenti quote finanziarie da quelli degli Enti associati</a:t>
            </a:r>
            <a:r>
              <a:rPr lang="it-IT" sz="2400" dirty="0" smtClean="0"/>
              <a:t>, ad invarianza finanziaria complessiva.</a:t>
            </a:r>
          </a:p>
          <a:p>
            <a:pPr>
              <a:buFont typeface="Arial" pitchFamily="34" charset="0"/>
              <a:buChar char="•"/>
            </a:pPr>
            <a:endParaRPr lang="it-IT" sz="2400" dirty="0" smtClean="0"/>
          </a:p>
          <a:p>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3200" dirty="0" smtClean="0"/>
          </a:p>
        </p:txBody>
      </p:sp>
      <p:pic>
        <p:nvPicPr>
          <p:cNvPr id="6146" name="Picture 2" descr="C:\Users\hufer\AppData\Local\Microsoft\Windows\INetCache\IE\IUCYMOQ2\Comune_di_Forli[1].jpg"/>
          <p:cNvPicPr>
            <a:picLocks noChangeAspect="1" noChangeArrowheads="1"/>
          </p:cNvPicPr>
          <p:nvPr/>
        </p:nvPicPr>
        <p:blipFill>
          <a:blip r:embed="rId2"/>
          <a:srcRect/>
          <a:stretch>
            <a:fillRect/>
          </a:stretch>
        </p:blipFill>
        <p:spPr bwMode="auto">
          <a:xfrm>
            <a:off x="10584874" y="595745"/>
            <a:ext cx="1607126" cy="1413164"/>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Province e Città Metropolitane</a:t>
            </a:r>
            <a:endParaRPr lang="it-IT" dirty="0"/>
          </a:p>
        </p:txBody>
      </p:sp>
      <p:sp>
        <p:nvSpPr>
          <p:cNvPr id="5" name="CasellaDiTesto 4"/>
          <p:cNvSpPr txBox="1"/>
          <p:nvPr/>
        </p:nvSpPr>
        <p:spPr>
          <a:xfrm>
            <a:off x="1302327" y="2274522"/>
            <a:ext cx="10016837" cy="4278094"/>
          </a:xfrm>
          <a:prstGeom prst="rect">
            <a:avLst/>
          </a:prstGeom>
          <a:noFill/>
        </p:spPr>
        <p:txBody>
          <a:bodyPr wrap="square" rtlCol="0">
            <a:spAutoFit/>
          </a:bodyPr>
          <a:lstStyle/>
          <a:p>
            <a:pPr>
              <a:buFont typeface="Arial" pitchFamily="34" charset="0"/>
              <a:buChar char="•"/>
            </a:pPr>
            <a:r>
              <a:rPr lang="it-IT" sz="2400" dirty="0" smtClean="0"/>
              <a:t> Elaborare </a:t>
            </a:r>
            <a:r>
              <a:rPr lang="it-IT" sz="2400" dirty="0" smtClean="0">
                <a:solidFill>
                  <a:srgbClr val="FF0000"/>
                </a:solidFill>
                <a:effectLst>
                  <a:outerShdw blurRad="38100" dist="38100" dir="2700000" algn="tl">
                    <a:srgbClr val="000000">
                      <a:alpha val="43137"/>
                    </a:srgbClr>
                  </a:outerShdw>
                </a:effectLst>
              </a:rPr>
              <a:t>specifiche soluzioni </a:t>
            </a:r>
            <a:r>
              <a:rPr lang="it-IT" sz="2400" dirty="0" smtClean="0"/>
              <a:t>nell’utilizzo dei fondi per il </a:t>
            </a:r>
            <a:r>
              <a:rPr lang="it-IT" sz="2400" dirty="0" smtClean="0">
                <a:solidFill>
                  <a:srgbClr val="FF0000"/>
                </a:solidFill>
                <a:effectLst>
                  <a:outerShdw blurRad="38100" dist="38100" dir="2700000" algn="tl">
                    <a:srgbClr val="000000">
                      <a:alpha val="43137"/>
                    </a:srgbClr>
                  </a:outerShdw>
                </a:effectLst>
              </a:rPr>
              <a:t>salario accessorio del personale delle Città metropolitane e delle Province </a:t>
            </a:r>
            <a:r>
              <a:rPr lang="it-IT" sz="2400" dirty="0" smtClean="0"/>
              <a:t>a seguito del processo di attuazione della legge n. 56/2014, in considerazione del riordino di funzioni e del conseguente riassetto degli organici.</a:t>
            </a:r>
          </a:p>
          <a:p>
            <a:pPr>
              <a:buFont typeface="Arial" pitchFamily="34" charset="0"/>
              <a:buChar char="•"/>
            </a:pPr>
            <a:endParaRPr lang="it-IT" sz="2400" dirty="0" smtClean="0"/>
          </a:p>
          <a:p>
            <a:pPr>
              <a:buFont typeface="Arial" pitchFamily="34" charset="0"/>
              <a:buChar char="•"/>
            </a:pPr>
            <a:endParaRPr lang="it-IT" sz="2400" dirty="0" smtClean="0"/>
          </a:p>
          <a:p>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3200" dirty="0" smtClean="0"/>
          </a:p>
        </p:txBody>
      </p:sp>
      <p:pic>
        <p:nvPicPr>
          <p:cNvPr id="4" name="Picture 2" descr="C:\Users\hufer\AppData\Local\Microsoft\Windows\INetCache\IE\IUCYMOQ2\Comune_di_Forli[1].jpg"/>
          <p:cNvPicPr>
            <a:picLocks noChangeAspect="1" noChangeArrowheads="1"/>
          </p:cNvPicPr>
          <p:nvPr/>
        </p:nvPicPr>
        <p:blipFill>
          <a:blip r:embed="rId2"/>
          <a:srcRect/>
          <a:stretch>
            <a:fillRect/>
          </a:stretch>
        </p:blipFill>
        <p:spPr bwMode="auto">
          <a:xfrm>
            <a:off x="10584874" y="595745"/>
            <a:ext cx="1607126" cy="1413164"/>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Tempo determinato e altre forme di lavoro flessibile</a:t>
            </a:r>
            <a:endParaRPr lang="it-IT" dirty="0"/>
          </a:p>
        </p:txBody>
      </p:sp>
      <p:sp>
        <p:nvSpPr>
          <p:cNvPr id="5" name="CasellaDiTesto 4"/>
          <p:cNvSpPr txBox="1"/>
          <p:nvPr/>
        </p:nvSpPr>
        <p:spPr>
          <a:xfrm>
            <a:off x="1302327" y="2274522"/>
            <a:ext cx="10016837" cy="5386090"/>
          </a:xfrm>
          <a:prstGeom prst="rect">
            <a:avLst/>
          </a:prstGeom>
          <a:noFill/>
        </p:spPr>
        <p:txBody>
          <a:bodyPr wrap="square" rtlCol="0">
            <a:spAutoFit/>
          </a:bodyPr>
          <a:lstStyle/>
          <a:p>
            <a:pPr>
              <a:buFont typeface="Arial" pitchFamily="34" charset="0"/>
              <a:buChar char="•"/>
            </a:pPr>
            <a:r>
              <a:rPr lang="it-IT" sz="2400" dirty="0" smtClean="0"/>
              <a:t> Rispetto alla determinazione dei limiti quantitativi di utilizzazione dei contratti di lavoro a termine, fermi i vincoli normativi di carattere finanziario per il ricorso a forme di lavoro flessibile, per gli </a:t>
            </a:r>
            <a:r>
              <a:rPr lang="it-IT" sz="2400" dirty="0" smtClean="0">
                <a:solidFill>
                  <a:srgbClr val="FF0000"/>
                </a:solidFill>
              </a:rPr>
              <a:t>Enti locali </a:t>
            </a:r>
            <a:r>
              <a:rPr lang="it-IT" sz="2400" dirty="0" smtClean="0"/>
              <a:t>deve essere prevista la </a:t>
            </a:r>
            <a:r>
              <a:rPr lang="it-IT" sz="2400" dirty="0" smtClean="0">
                <a:solidFill>
                  <a:srgbClr val="FF0000"/>
                </a:solidFill>
                <a:effectLst>
                  <a:outerShdw blurRad="38100" dist="38100" dir="2700000" algn="tl">
                    <a:srgbClr val="000000">
                      <a:alpha val="43137"/>
                    </a:srgbClr>
                  </a:outerShdw>
                </a:effectLst>
              </a:rPr>
              <a:t>necessaria flessibilità </a:t>
            </a:r>
            <a:r>
              <a:rPr lang="it-IT" sz="2400" dirty="0" smtClean="0"/>
              <a:t>per garantire l’erogazione dei servizi e il rispetto di specifiche norme di legge che impongono, in relazione a specifici servizi, un </a:t>
            </a:r>
            <a:r>
              <a:rPr lang="it-IT" sz="2400" dirty="0" smtClean="0">
                <a:solidFill>
                  <a:srgbClr val="FF0000"/>
                </a:solidFill>
                <a:effectLst>
                  <a:outerShdw blurRad="38100" dist="38100" dir="2700000" algn="tl">
                    <a:srgbClr val="000000">
                      <a:alpha val="43137"/>
                    </a:srgbClr>
                  </a:outerShdw>
                </a:effectLst>
              </a:rPr>
              <a:t>determinato rapporto tra operatori ed utenza</a:t>
            </a:r>
            <a:r>
              <a:rPr lang="it-IT" sz="2400" dirty="0" smtClean="0"/>
              <a:t> (ad es. rapporto educatrici-maestre/alunni).</a:t>
            </a:r>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3200" dirty="0" smtClean="0"/>
          </a:p>
        </p:txBody>
      </p:sp>
      <p:pic>
        <p:nvPicPr>
          <p:cNvPr id="7170" name="Picture 2" descr="C:\Users\hufer\AppData\Local\Microsoft\Windows\INetCache\IE\IUCYMOQ2\1515264_annunci-lavoro-estero_thumb[1].jpg"/>
          <p:cNvPicPr>
            <a:picLocks noChangeAspect="1" noChangeArrowheads="1"/>
          </p:cNvPicPr>
          <p:nvPr/>
        </p:nvPicPr>
        <p:blipFill>
          <a:blip r:embed="rId2"/>
          <a:srcRect/>
          <a:stretch>
            <a:fillRect/>
          </a:stretch>
        </p:blipFill>
        <p:spPr bwMode="auto">
          <a:xfrm>
            <a:off x="10495445" y="623455"/>
            <a:ext cx="1696554" cy="1357745"/>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Ripartizione delle risorse finanziarie</a:t>
            </a:r>
            <a:endParaRPr lang="it-IT" dirty="0"/>
          </a:p>
        </p:txBody>
      </p:sp>
      <p:sp>
        <p:nvSpPr>
          <p:cNvPr id="5" name="CasellaDiTesto 4"/>
          <p:cNvSpPr txBox="1"/>
          <p:nvPr/>
        </p:nvSpPr>
        <p:spPr>
          <a:xfrm>
            <a:off x="1302327" y="2274522"/>
            <a:ext cx="10016837" cy="6124754"/>
          </a:xfrm>
          <a:prstGeom prst="rect">
            <a:avLst/>
          </a:prstGeom>
          <a:noFill/>
        </p:spPr>
        <p:txBody>
          <a:bodyPr wrap="square" rtlCol="0">
            <a:spAutoFit/>
          </a:bodyPr>
          <a:lstStyle/>
          <a:p>
            <a:pPr>
              <a:buFont typeface="Arial" pitchFamily="34" charset="0"/>
              <a:buChar char="•"/>
            </a:pPr>
            <a:r>
              <a:rPr lang="it-IT" sz="2400" dirty="0" smtClean="0"/>
              <a:t> Le </a:t>
            </a:r>
            <a:r>
              <a:rPr lang="it-IT" sz="2400" dirty="0" smtClean="0">
                <a:solidFill>
                  <a:srgbClr val="FF0000"/>
                </a:solidFill>
                <a:effectLst>
                  <a:outerShdw blurRad="38100" dist="38100" dir="2700000" algn="tl">
                    <a:srgbClr val="000000">
                      <a:alpha val="43137"/>
                    </a:srgbClr>
                  </a:outerShdw>
                </a:effectLst>
              </a:rPr>
              <a:t>risorse contrattuali </a:t>
            </a:r>
            <a:r>
              <a:rPr lang="it-IT" sz="2400" dirty="0" smtClean="0"/>
              <a:t>determinate per il comparto delle Funzioni locali, al netto di altri oneri derivanti da eventuali interventi normativi, sono allocate secondo un criterio di </a:t>
            </a:r>
            <a:r>
              <a:rPr lang="it-IT" sz="2400" dirty="0" smtClean="0">
                <a:solidFill>
                  <a:srgbClr val="FF0000"/>
                </a:solidFill>
                <a:effectLst>
                  <a:outerShdw blurRad="38100" dist="38100" dir="2700000" algn="tl">
                    <a:srgbClr val="000000">
                      <a:alpha val="43137"/>
                    </a:srgbClr>
                  </a:outerShdw>
                </a:effectLst>
              </a:rPr>
              <a:t>tendenziale proporzionalità tra componenti stipendiali e altre voci della retribuzione</a:t>
            </a:r>
            <a:r>
              <a:rPr lang="it-IT" sz="2400" dirty="0" smtClean="0"/>
              <a:t>.</a:t>
            </a:r>
          </a:p>
          <a:p>
            <a:pPr>
              <a:buFont typeface="Arial" pitchFamily="34" charset="0"/>
              <a:buChar char="•"/>
            </a:pPr>
            <a:r>
              <a:rPr lang="it-IT" sz="2400" dirty="0" smtClean="0"/>
              <a:t> Le parti valuteranno gli effetti che l’aumento retributivo concordato potrà produrre in relazione ai </a:t>
            </a:r>
            <a:r>
              <a:rPr lang="it-IT" sz="2400" dirty="0" smtClean="0">
                <a:solidFill>
                  <a:srgbClr val="FF0000"/>
                </a:solidFill>
                <a:effectLst>
                  <a:outerShdw blurRad="38100" dist="38100" dir="2700000" algn="tl">
                    <a:srgbClr val="000000">
                      <a:alpha val="43137"/>
                    </a:srgbClr>
                  </a:outerShdw>
                </a:effectLst>
              </a:rPr>
              <a:t>trattamenti stipendiali </a:t>
            </a:r>
            <a:r>
              <a:rPr lang="it-IT" sz="2400" dirty="0" smtClean="0"/>
              <a:t>del personale collocato nei </a:t>
            </a:r>
            <a:r>
              <a:rPr lang="it-IT" sz="2400" dirty="0" smtClean="0">
                <a:solidFill>
                  <a:srgbClr val="FF0000"/>
                </a:solidFill>
                <a:effectLst>
                  <a:outerShdw blurRad="38100" dist="38100" dir="2700000" algn="tl">
                    <a:srgbClr val="000000">
                      <a:alpha val="43137"/>
                    </a:srgbClr>
                  </a:outerShdw>
                </a:effectLst>
              </a:rPr>
              <a:t>livelli retributivi più bassi </a:t>
            </a:r>
            <a:r>
              <a:rPr lang="it-IT" sz="2400" dirty="0" smtClean="0"/>
              <a:t>già destinatario di recenti provvedimenti di giustizia sociale statali.</a:t>
            </a:r>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3200" dirty="0" smtClean="0"/>
          </a:p>
        </p:txBody>
      </p:sp>
      <p:pic>
        <p:nvPicPr>
          <p:cNvPr id="8194" name="Picture 2" descr="C:\Users\hufer\AppData\Local\Microsoft\Windows\INetCache\IE\7W3CQ3XB\pie-chart-153903_960_720[1].png"/>
          <p:cNvPicPr>
            <a:picLocks noChangeAspect="1" noChangeArrowheads="1"/>
          </p:cNvPicPr>
          <p:nvPr/>
        </p:nvPicPr>
        <p:blipFill>
          <a:blip r:embed="rId2"/>
          <a:srcRect/>
          <a:stretch>
            <a:fillRect/>
          </a:stretch>
        </p:blipFill>
        <p:spPr bwMode="auto">
          <a:xfrm>
            <a:off x="10598727" y="651164"/>
            <a:ext cx="1593273" cy="1246909"/>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Sezioni speciali e specifiche professionalità</a:t>
            </a:r>
            <a:endParaRPr lang="it-IT" dirty="0"/>
          </a:p>
        </p:txBody>
      </p:sp>
      <p:sp>
        <p:nvSpPr>
          <p:cNvPr id="5" name="CasellaDiTesto 4"/>
          <p:cNvSpPr txBox="1"/>
          <p:nvPr/>
        </p:nvSpPr>
        <p:spPr>
          <a:xfrm>
            <a:off x="1302327" y="2274522"/>
            <a:ext cx="10016837" cy="5570756"/>
          </a:xfrm>
          <a:prstGeom prst="rect">
            <a:avLst/>
          </a:prstGeom>
          <a:noFill/>
        </p:spPr>
        <p:txBody>
          <a:bodyPr wrap="square" rtlCol="0">
            <a:spAutoFit/>
          </a:bodyPr>
          <a:lstStyle/>
          <a:p>
            <a:r>
              <a:rPr lang="it-IT" sz="3600" dirty="0" smtClean="0"/>
              <a:t>Disciplina di particolari profili specialistici</a:t>
            </a:r>
          </a:p>
          <a:p>
            <a:r>
              <a:rPr lang="it-IT" sz="2400" dirty="0" smtClean="0"/>
              <a:t> </a:t>
            </a:r>
          </a:p>
          <a:p>
            <a:pPr>
              <a:buFont typeface="Arial" pitchFamily="34" charset="0"/>
              <a:buChar char="•"/>
            </a:pPr>
            <a:r>
              <a:rPr lang="it-IT" sz="2400" dirty="0" smtClean="0"/>
              <a:t> Il nuovo contratto collettivo dovrà prevedere modalità di </a:t>
            </a:r>
            <a:r>
              <a:rPr lang="it-IT" sz="2400" dirty="0" smtClean="0">
                <a:solidFill>
                  <a:srgbClr val="FF0000"/>
                </a:solidFill>
                <a:effectLst>
                  <a:outerShdw blurRad="38100" dist="38100" dir="2700000" algn="tl">
                    <a:srgbClr val="000000">
                      <a:alpha val="43137"/>
                    </a:srgbClr>
                  </a:outerShdw>
                </a:effectLst>
              </a:rPr>
              <a:t>tutela e indennizzo dei profili professionali specialistici</a:t>
            </a:r>
            <a:r>
              <a:rPr lang="it-IT" sz="2400" dirty="0" smtClean="0"/>
              <a:t>, quali ad esempio quelli di assistente sociale, insegnante, di educatore professionale (area handicap, anziani, minori, inserimenti lavorativi), etc., comunque richiedenti specifiche abilitazioni professionali.</a:t>
            </a:r>
          </a:p>
          <a:p>
            <a:r>
              <a:rPr lang="it-IT" sz="2400" dirty="0" smtClean="0"/>
              <a:t> </a:t>
            </a:r>
          </a:p>
          <a:p>
            <a:pPr>
              <a:buFont typeface="Arial" pitchFamily="34" charset="0"/>
              <a:buChar char="•"/>
            </a:pPr>
            <a:endParaRPr lang="it-IT" sz="2400" dirty="0" smtClean="0"/>
          </a:p>
          <a:p>
            <a:pPr>
              <a:buFont typeface="Arial" pitchFamily="34" charset="0"/>
              <a:buChar char="•"/>
            </a:pPr>
            <a:endParaRPr lang="it-IT" sz="2400" dirty="0" smtClean="0"/>
          </a:p>
          <a:p>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3200" dirty="0" smtClean="0"/>
          </a:p>
        </p:txBody>
      </p:sp>
      <p:pic>
        <p:nvPicPr>
          <p:cNvPr id="9218" name="Picture 2" descr="C:\Users\hufer\AppData\Local\Microsoft\Windows\INetCache\IE\KZ882FG3\soporte[1].jpg"/>
          <p:cNvPicPr>
            <a:picLocks noChangeAspect="1" noChangeArrowheads="1"/>
          </p:cNvPicPr>
          <p:nvPr/>
        </p:nvPicPr>
        <p:blipFill>
          <a:blip r:embed="rId2"/>
          <a:srcRect/>
          <a:stretch>
            <a:fillRect/>
          </a:stretch>
        </p:blipFill>
        <p:spPr bwMode="auto">
          <a:xfrm>
            <a:off x="10529454" y="623454"/>
            <a:ext cx="1662545" cy="1371601"/>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tappe di avvicinamento… (1)</a:t>
            </a:r>
            <a:endParaRPr lang="it-IT" dirty="0"/>
          </a:p>
        </p:txBody>
      </p:sp>
      <p:sp>
        <p:nvSpPr>
          <p:cNvPr id="3" name="Segnaposto contenuto 2"/>
          <p:cNvSpPr>
            <a:spLocks noGrp="1"/>
          </p:cNvSpPr>
          <p:nvPr>
            <p:ph idx="1"/>
          </p:nvPr>
        </p:nvSpPr>
        <p:spPr>
          <a:xfrm>
            <a:off x="304800" y="2336873"/>
            <a:ext cx="10350499" cy="3599316"/>
          </a:xfrm>
        </p:spPr>
        <p:txBody>
          <a:bodyPr>
            <a:normAutofit/>
          </a:bodyPr>
          <a:lstStyle/>
          <a:p>
            <a:r>
              <a:rPr lang="it-IT" dirty="0" smtClean="0">
                <a:solidFill>
                  <a:srgbClr val="002060"/>
                </a:solidFill>
              </a:rPr>
              <a:t>2010</a:t>
            </a:r>
            <a:r>
              <a:rPr lang="it-IT" dirty="0" smtClean="0"/>
              <a:t>: sospensione dei rinnovi dei contratti collettivi dei comparti pubblici</a:t>
            </a:r>
          </a:p>
          <a:p>
            <a:r>
              <a:rPr lang="it-IT" dirty="0" smtClean="0">
                <a:solidFill>
                  <a:srgbClr val="002060"/>
                </a:solidFill>
              </a:rPr>
              <a:t>2015</a:t>
            </a:r>
            <a:r>
              <a:rPr lang="it-IT" dirty="0" smtClean="0"/>
              <a:t>: sentenza n.178 della Corte Costituzionale che ha dichiarato illegittimo il blocco delle contrattazioni</a:t>
            </a:r>
          </a:p>
          <a:p>
            <a:r>
              <a:rPr lang="it-IT" dirty="0" smtClean="0">
                <a:solidFill>
                  <a:srgbClr val="002060"/>
                </a:solidFill>
              </a:rPr>
              <a:t>Legge Stabilità 2016</a:t>
            </a:r>
            <a:r>
              <a:rPr lang="it-IT" dirty="0" smtClean="0"/>
              <a:t> (208/15): ha previsto il riavvio della contrattazione – stanziamento 300 mln per i rinnovi personale statale</a:t>
            </a:r>
          </a:p>
          <a:p>
            <a:r>
              <a:rPr lang="it-IT" dirty="0" smtClean="0">
                <a:solidFill>
                  <a:srgbClr val="002060"/>
                </a:solidFill>
              </a:rPr>
              <a:t>2016</a:t>
            </a:r>
            <a:r>
              <a:rPr lang="it-IT" dirty="0"/>
              <a:t>,</a:t>
            </a:r>
            <a:r>
              <a:rPr lang="it-IT" dirty="0" smtClean="0"/>
              <a:t> </a:t>
            </a:r>
            <a:r>
              <a:rPr lang="it-IT" dirty="0" smtClean="0">
                <a:solidFill>
                  <a:srgbClr val="002060"/>
                </a:solidFill>
              </a:rPr>
              <a:t>DPCM 18 aprile</a:t>
            </a:r>
            <a:r>
              <a:rPr lang="it-IT" dirty="0" smtClean="0"/>
              <a:t>: per la contrattazione del personale dipendente dalle </a:t>
            </a:r>
            <a:r>
              <a:rPr lang="it-IT" dirty="0" smtClean="0">
                <a:solidFill>
                  <a:srgbClr val="FF0000"/>
                </a:solidFill>
                <a:effectLst>
                  <a:outerShdw blurRad="38100" dist="38100" dir="2700000" algn="tl">
                    <a:srgbClr val="000000">
                      <a:alpha val="43137"/>
                    </a:srgbClr>
                  </a:outerShdw>
                </a:effectLst>
              </a:rPr>
              <a:t>amministrazioni  diverse da quelle statali </a:t>
            </a:r>
            <a:r>
              <a:rPr lang="it-IT" dirty="0" smtClean="0"/>
              <a:t>gli oneri sono fissati nello 0,4% del «monte salari», che </a:t>
            </a:r>
            <a:r>
              <a:rPr lang="it-IT" dirty="0" smtClean="0">
                <a:solidFill>
                  <a:srgbClr val="FF0000"/>
                </a:solidFill>
              </a:rPr>
              <a:t>sono a carico dei rispettivi bilanci</a:t>
            </a:r>
          </a:p>
          <a:p>
            <a:endParaRPr lang="it-IT" dirty="0" smtClean="0">
              <a:solidFill>
                <a:srgbClr val="FF0000"/>
              </a:solidFill>
            </a:endParaRPr>
          </a:p>
          <a:p>
            <a:pPr marL="2286000" lvl="5" indent="0">
              <a:buNone/>
            </a:pPr>
            <a:endParaRPr lang="it-IT" dirty="0" smtClean="0"/>
          </a:p>
          <a:p>
            <a:endParaRPr lang="it-IT" dirty="0" smtClean="0"/>
          </a:p>
          <a:p>
            <a:pPr marL="2286000" lvl="5" indent="0">
              <a:buNone/>
            </a:pPr>
            <a:endParaRPr lang="it-IT" sz="2000" dirty="0"/>
          </a:p>
          <a:p>
            <a:pPr marL="2286000" lvl="5" indent="0">
              <a:buNone/>
            </a:pPr>
            <a:endParaRPr lang="it-IT" sz="2000" dirty="0" smtClean="0"/>
          </a:p>
          <a:p>
            <a:pPr marL="2286000" lvl="5" indent="0">
              <a:buNone/>
            </a:pPr>
            <a:endParaRPr lang="it-IT" sz="2000" dirty="0"/>
          </a:p>
          <a:p>
            <a:pPr marL="2286000" lvl="5" indent="0">
              <a:buNone/>
            </a:pPr>
            <a:endParaRPr lang="it-IT" sz="2000" dirty="0"/>
          </a:p>
        </p:txBody>
      </p:sp>
      <p:pic>
        <p:nvPicPr>
          <p:cNvPr id="8" name="Immagine 7"/>
          <p:cNvPicPr>
            <a:picLocks noChangeAspect="1"/>
          </p:cNvPicPr>
          <p:nvPr/>
        </p:nvPicPr>
        <p:blipFill>
          <a:blip r:embed="rId2"/>
          <a:stretch>
            <a:fillRect/>
          </a:stretch>
        </p:blipFill>
        <p:spPr>
          <a:xfrm>
            <a:off x="10754253" y="657308"/>
            <a:ext cx="1272778" cy="1272778"/>
          </a:xfrm>
          <a:prstGeom prst="rect">
            <a:avLst/>
          </a:prstGeom>
        </p:spPr>
      </p:pic>
    </p:spTree>
    <p:extLst>
      <p:ext uri="{BB962C8B-B14F-4D97-AF65-F5344CB8AC3E}">
        <p14:creationId xmlns:p14="http://schemas.microsoft.com/office/powerpoint/2010/main" val="2282040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Sezioni speciali e specifiche professionalità</a:t>
            </a:r>
            <a:endParaRPr lang="it-IT" dirty="0"/>
          </a:p>
        </p:txBody>
      </p:sp>
      <p:sp>
        <p:nvSpPr>
          <p:cNvPr id="5" name="CasellaDiTesto 4"/>
          <p:cNvSpPr txBox="1"/>
          <p:nvPr/>
        </p:nvSpPr>
        <p:spPr>
          <a:xfrm>
            <a:off x="1302327" y="2274522"/>
            <a:ext cx="10016837" cy="6863417"/>
          </a:xfrm>
          <a:prstGeom prst="rect">
            <a:avLst/>
          </a:prstGeom>
          <a:noFill/>
        </p:spPr>
        <p:txBody>
          <a:bodyPr wrap="square" rtlCol="0">
            <a:spAutoFit/>
          </a:bodyPr>
          <a:lstStyle/>
          <a:p>
            <a:r>
              <a:rPr lang="it-IT" sz="2400" dirty="0" smtClean="0">
                <a:solidFill>
                  <a:srgbClr val="FF0000"/>
                </a:solidFill>
                <a:effectLst>
                  <a:outerShdw blurRad="38100" dist="38100" dir="2700000" algn="tl">
                    <a:srgbClr val="000000">
                      <a:alpha val="43137"/>
                    </a:srgbClr>
                  </a:outerShdw>
                </a:effectLst>
              </a:rPr>
              <a:t>POLIZIA LOCALE </a:t>
            </a:r>
          </a:p>
          <a:p>
            <a:pPr>
              <a:buFont typeface="Arial" pitchFamily="34" charset="0"/>
              <a:buChar char="•"/>
            </a:pPr>
            <a:r>
              <a:rPr lang="it-IT" sz="2400" dirty="0" smtClean="0"/>
              <a:t> Il D.L. n. 14/2017 ha esteso alla Polizia locale l’applicazione </a:t>
            </a:r>
            <a:r>
              <a:rPr lang="it-IT" sz="2400" dirty="0" smtClean="0">
                <a:solidFill>
                  <a:srgbClr val="FF0000"/>
                </a:solidFill>
                <a:effectLst>
                  <a:outerShdw blurRad="38100" dist="38100" dir="2700000" algn="tl">
                    <a:srgbClr val="000000">
                      <a:alpha val="43137"/>
                    </a:srgbClr>
                  </a:outerShdw>
                </a:effectLst>
              </a:rPr>
              <a:t>dell'equo indennizzo e del rimborso delle spese di degenza per causa di servizio</a:t>
            </a:r>
            <a:r>
              <a:rPr lang="it-IT" sz="2400" dirty="0" smtClean="0"/>
              <a:t>, già previsti per gli appartenenti ai corpi di polizia, stanziando all’uopo specifiche risorse.</a:t>
            </a:r>
          </a:p>
          <a:p>
            <a:endParaRPr lang="it-IT" sz="1400" dirty="0" smtClean="0"/>
          </a:p>
          <a:p>
            <a:pPr>
              <a:buFont typeface="Arial" pitchFamily="34" charset="0"/>
              <a:buChar char="•"/>
            </a:pPr>
            <a:r>
              <a:rPr lang="it-IT" sz="2400" dirty="0" smtClean="0"/>
              <a:t> Da ultimo, il D.L. n. 50/2017, in sede di conversione, ha stabilito che, a decorrere dal 2017, le spese del personale di polizia locale, relative a </a:t>
            </a:r>
            <a:r>
              <a:rPr lang="it-IT" sz="2400" dirty="0" smtClean="0">
                <a:solidFill>
                  <a:srgbClr val="FF0000"/>
                </a:solidFill>
                <a:effectLst>
                  <a:outerShdw blurRad="38100" dist="38100" dir="2700000" algn="tl">
                    <a:srgbClr val="000000">
                      <a:alpha val="43137"/>
                    </a:srgbClr>
                  </a:outerShdw>
                </a:effectLst>
              </a:rPr>
              <a:t>prestazioni in materia di sicurezza </a:t>
            </a:r>
            <a:r>
              <a:rPr lang="it-IT" sz="2400" dirty="0" smtClean="0"/>
              <a:t>e di polizia stradale necessarie allo svolgimento di attività e iniziative </a:t>
            </a:r>
            <a:r>
              <a:rPr lang="it-IT" sz="2400" dirty="0" smtClean="0">
                <a:solidFill>
                  <a:srgbClr val="FF0000"/>
                </a:solidFill>
                <a:effectLst>
                  <a:outerShdw blurRad="38100" dist="38100" dir="2700000" algn="tl">
                    <a:srgbClr val="000000">
                      <a:alpha val="43137"/>
                    </a:srgbClr>
                  </a:outerShdw>
                </a:effectLst>
              </a:rPr>
              <a:t>di carattere privato</a:t>
            </a:r>
            <a:r>
              <a:rPr lang="it-IT" sz="2400" dirty="0" smtClean="0"/>
              <a:t>, sono poste </a:t>
            </a:r>
            <a:r>
              <a:rPr lang="it-IT" sz="2400" dirty="0" smtClean="0">
                <a:solidFill>
                  <a:srgbClr val="FF0000"/>
                </a:solidFill>
                <a:effectLst>
                  <a:outerShdw blurRad="38100" dist="38100" dir="2700000" algn="tl">
                    <a:srgbClr val="000000">
                      <a:alpha val="43137"/>
                    </a:srgbClr>
                  </a:outerShdw>
                </a:effectLst>
              </a:rPr>
              <a:t>integralmente a carico del soggetto privato </a:t>
            </a:r>
            <a:r>
              <a:rPr lang="it-IT" sz="2400" dirty="0" smtClean="0"/>
              <a:t>organizzatore o promotore dell'evento  </a:t>
            </a:r>
          </a:p>
          <a:p>
            <a:pPr>
              <a:buFont typeface="Arial" pitchFamily="34" charset="0"/>
              <a:buChar char="•"/>
            </a:pPr>
            <a:endParaRPr lang="it-IT" sz="2400" dirty="0" smtClean="0"/>
          </a:p>
          <a:p>
            <a:pPr>
              <a:buFont typeface="Arial" pitchFamily="34" charset="0"/>
              <a:buChar char="•"/>
            </a:pPr>
            <a:endParaRPr lang="it-IT" sz="2400" dirty="0" smtClean="0"/>
          </a:p>
          <a:p>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3200" dirty="0" smtClean="0"/>
          </a:p>
        </p:txBody>
      </p:sp>
      <p:pic>
        <p:nvPicPr>
          <p:cNvPr id="10242" name="Picture 2" descr="C:\Users\hufer\AppData\Local\Microsoft\Windows\INetCache\IE\KZ882FG3\sordi-vigile[1].jpg"/>
          <p:cNvPicPr>
            <a:picLocks noChangeAspect="1" noChangeArrowheads="1"/>
          </p:cNvPicPr>
          <p:nvPr/>
        </p:nvPicPr>
        <p:blipFill>
          <a:blip r:embed="rId2"/>
          <a:srcRect/>
          <a:stretch>
            <a:fillRect/>
          </a:stretch>
        </p:blipFill>
        <p:spPr bwMode="auto">
          <a:xfrm>
            <a:off x="10584873" y="581889"/>
            <a:ext cx="1607127" cy="1385455"/>
          </a:xfrm>
          <a:prstGeom prst="rect">
            <a:avLst/>
          </a:prstGeom>
          <a:noFill/>
        </p:spPr>
      </p:pic>
      <p:pic>
        <p:nvPicPr>
          <p:cNvPr id="3" name="Immagine 2"/>
          <p:cNvPicPr>
            <a:picLocks noChangeAspect="1"/>
          </p:cNvPicPr>
          <p:nvPr/>
        </p:nvPicPr>
        <p:blipFill>
          <a:blip r:embed="rId3"/>
          <a:stretch>
            <a:fillRect/>
          </a:stretch>
        </p:blipFill>
        <p:spPr>
          <a:xfrm>
            <a:off x="10133730" y="6364181"/>
            <a:ext cx="902286" cy="493819"/>
          </a:xfrm>
          <a:prstGeom prst="rect">
            <a:avLst/>
          </a:prstGeom>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Sezioni speciali e specifiche professionalità</a:t>
            </a:r>
            <a:endParaRPr lang="it-IT" dirty="0"/>
          </a:p>
        </p:txBody>
      </p:sp>
      <p:sp>
        <p:nvSpPr>
          <p:cNvPr id="5" name="CasellaDiTesto 4"/>
          <p:cNvSpPr txBox="1"/>
          <p:nvPr/>
        </p:nvSpPr>
        <p:spPr>
          <a:xfrm>
            <a:off x="1302327" y="2274522"/>
            <a:ext cx="10016837" cy="6494085"/>
          </a:xfrm>
          <a:prstGeom prst="rect">
            <a:avLst/>
          </a:prstGeom>
          <a:noFill/>
        </p:spPr>
        <p:txBody>
          <a:bodyPr wrap="square" rtlCol="0">
            <a:spAutoFit/>
          </a:bodyPr>
          <a:lstStyle/>
          <a:p>
            <a:r>
              <a:rPr lang="it-IT" sz="1400" dirty="0" smtClean="0"/>
              <a:t>(da pag. precedente)  </a:t>
            </a:r>
            <a:r>
              <a:rPr lang="it-IT" sz="2400" dirty="0" smtClean="0"/>
              <a:t>e le ore di servizio aggiuntivo effettuate in occasione dei medesimi eventi </a:t>
            </a:r>
            <a:r>
              <a:rPr lang="it-IT" sz="2400" dirty="0" smtClean="0">
                <a:solidFill>
                  <a:srgbClr val="FF0000"/>
                </a:solidFill>
                <a:effectLst>
                  <a:outerShdw blurRad="38100" dist="38100" dir="2700000" algn="tl">
                    <a:srgbClr val="000000">
                      <a:alpha val="43137"/>
                    </a:srgbClr>
                  </a:outerShdw>
                </a:effectLst>
              </a:rPr>
              <a:t>non sono considerate ai fini del calcolo degli straordinari</a:t>
            </a:r>
            <a:r>
              <a:rPr lang="it-IT" sz="2400" dirty="0" smtClean="0"/>
              <a:t>. Le modalità di utilizzo di tali risorse sono definite in sede di contrattazione integrativa.</a:t>
            </a:r>
          </a:p>
          <a:p>
            <a:pPr>
              <a:buFont typeface="Arial" pitchFamily="34" charset="0"/>
              <a:buChar char="•"/>
            </a:pPr>
            <a:r>
              <a:rPr lang="it-IT" sz="2400" dirty="0" smtClean="0"/>
              <a:t> Chiarire le </a:t>
            </a:r>
            <a:r>
              <a:rPr lang="it-IT" sz="2400" dirty="0" smtClean="0">
                <a:solidFill>
                  <a:srgbClr val="FF0000"/>
                </a:solidFill>
                <a:effectLst>
                  <a:outerShdw blurRad="38100" dist="38100" dir="2700000" algn="tl">
                    <a:srgbClr val="000000">
                      <a:alpha val="43137"/>
                    </a:srgbClr>
                  </a:outerShdw>
                </a:effectLst>
              </a:rPr>
              <a:t>modalità</a:t>
            </a:r>
            <a:r>
              <a:rPr lang="it-IT" sz="2400" dirty="0" smtClean="0"/>
              <a:t> con cui le risorse derivanti da specifiche disposizioni di legge (in particolare art. 208 del </a:t>
            </a:r>
            <a:r>
              <a:rPr lang="it-IT" sz="2400" dirty="0" err="1" smtClean="0"/>
              <a:t>D.Lgs.</a:t>
            </a:r>
            <a:r>
              <a:rPr lang="it-IT" sz="2400" dirty="0" smtClean="0"/>
              <a:t> n. 285/1992) possono </a:t>
            </a:r>
            <a:r>
              <a:rPr lang="it-IT" sz="2400" dirty="0" smtClean="0">
                <a:solidFill>
                  <a:srgbClr val="FF0000"/>
                </a:solidFill>
                <a:effectLst>
                  <a:outerShdw blurRad="38100" dist="38100" dir="2700000" algn="tl">
                    <a:srgbClr val="000000">
                      <a:alpha val="43137"/>
                    </a:srgbClr>
                  </a:outerShdw>
                </a:effectLst>
              </a:rPr>
              <a:t>incrementare la consistenza delle risorse decentrate</a:t>
            </a:r>
            <a:r>
              <a:rPr lang="it-IT" sz="2400" dirty="0" smtClean="0"/>
              <a:t>.</a:t>
            </a:r>
          </a:p>
          <a:p>
            <a:pPr>
              <a:buFont typeface="Arial" pitchFamily="34" charset="0"/>
              <a:buChar char="•"/>
            </a:pPr>
            <a:r>
              <a:rPr lang="it-IT" sz="2400" dirty="0" smtClean="0"/>
              <a:t> Valutare la possibilità di introdurre, nell’ambito delle risorse del salario accessorio, </a:t>
            </a:r>
            <a:r>
              <a:rPr lang="it-IT" sz="2400" dirty="0" smtClean="0">
                <a:solidFill>
                  <a:srgbClr val="FF0000"/>
                </a:solidFill>
                <a:effectLst>
                  <a:outerShdw blurRad="38100" dist="38100" dir="2700000" algn="tl">
                    <a:srgbClr val="000000">
                      <a:alpha val="43137"/>
                    </a:srgbClr>
                  </a:outerShdw>
                </a:effectLst>
              </a:rPr>
              <a:t>specifiche forme di indennizzo degli agenti</a:t>
            </a:r>
            <a:r>
              <a:rPr lang="it-IT" sz="2400" dirty="0" smtClean="0"/>
              <a:t>, in termini sia di responsabilità del grado rivestito che di mansioni effettivamente assegnate esterne agli uffici, graduate in relazione alle peculiarità dimensionali, istituzionali, sociali e ambientali degli Enti.</a:t>
            </a:r>
          </a:p>
          <a:p>
            <a:pPr>
              <a:buFont typeface="Arial" pitchFamily="34" charset="0"/>
              <a:buChar char="•"/>
            </a:pPr>
            <a:endParaRPr lang="it-IT" sz="2400" dirty="0" smtClean="0"/>
          </a:p>
          <a:p>
            <a:endParaRPr lang="it-IT" sz="2400" dirty="0" smtClean="0"/>
          </a:p>
          <a:p>
            <a:pPr>
              <a:buFont typeface="Arial" pitchFamily="34" charset="0"/>
              <a:buChar char="•"/>
            </a:pPr>
            <a:endParaRPr lang="it-IT" sz="2400" dirty="0" smtClean="0"/>
          </a:p>
          <a:p>
            <a:pPr>
              <a:buFont typeface="Arial" pitchFamily="34" charset="0"/>
              <a:buChar char="•"/>
            </a:pPr>
            <a:endParaRPr lang="it-IT" sz="2400" dirty="0" smtClean="0"/>
          </a:p>
          <a:p>
            <a:pPr>
              <a:buFont typeface="Arial" pitchFamily="34" charset="0"/>
              <a:buChar char="•"/>
            </a:pPr>
            <a:endParaRPr lang="it-IT" sz="3200" dirty="0" smtClean="0"/>
          </a:p>
        </p:txBody>
      </p:sp>
      <p:pic>
        <p:nvPicPr>
          <p:cNvPr id="6" name="Picture 2" descr="C:\Users\hufer\AppData\Local\Microsoft\Windows\INetCache\IE\KZ882FG3\sordi-vigile[1].jpg"/>
          <p:cNvPicPr>
            <a:picLocks noChangeAspect="1" noChangeArrowheads="1"/>
          </p:cNvPicPr>
          <p:nvPr/>
        </p:nvPicPr>
        <p:blipFill>
          <a:blip r:embed="rId2"/>
          <a:srcRect/>
          <a:stretch>
            <a:fillRect/>
          </a:stretch>
        </p:blipFill>
        <p:spPr bwMode="auto">
          <a:xfrm>
            <a:off x="10584873" y="595744"/>
            <a:ext cx="1607127" cy="1385455"/>
          </a:xfrm>
          <a:prstGeom prst="rect">
            <a:avLst/>
          </a:prstGeom>
          <a:noFill/>
        </p:spPr>
      </p:pic>
    </p:spTree>
    <p:extLst>
      <p:ext uri="{BB962C8B-B14F-4D97-AF65-F5344CB8AC3E}">
        <p14:creationId xmlns:p14="http://schemas.microsoft.com/office/powerpoint/2010/main" val="4266514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tappe di avvicinamento… (2)</a:t>
            </a:r>
            <a:endParaRPr lang="it-IT" dirty="0"/>
          </a:p>
        </p:txBody>
      </p:sp>
      <p:sp>
        <p:nvSpPr>
          <p:cNvPr id="3" name="Segnaposto contenuto 2"/>
          <p:cNvSpPr>
            <a:spLocks noGrp="1"/>
          </p:cNvSpPr>
          <p:nvPr>
            <p:ph idx="1"/>
          </p:nvPr>
        </p:nvSpPr>
        <p:spPr>
          <a:xfrm>
            <a:off x="304800" y="2336872"/>
            <a:ext cx="10350499" cy="4216328"/>
          </a:xfrm>
        </p:spPr>
        <p:txBody>
          <a:bodyPr>
            <a:normAutofit lnSpcReduction="10000"/>
          </a:bodyPr>
          <a:lstStyle/>
          <a:p>
            <a:r>
              <a:rPr lang="it-IT" dirty="0" smtClean="0">
                <a:solidFill>
                  <a:srgbClr val="002060"/>
                </a:solidFill>
              </a:rPr>
              <a:t>2016, 13 luglio</a:t>
            </a:r>
            <a:r>
              <a:rPr lang="it-IT" dirty="0" smtClean="0"/>
              <a:t>: individuazione del </a:t>
            </a:r>
            <a:r>
              <a:rPr lang="it-IT" dirty="0" smtClean="0">
                <a:solidFill>
                  <a:srgbClr val="FF0000"/>
                </a:solidFill>
                <a:effectLst>
                  <a:outerShdw blurRad="38100" dist="38100" dir="2700000" algn="tl">
                    <a:srgbClr val="000000">
                      <a:alpha val="43137"/>
                    </a:srgbClr>
                  </a:outerShdw>
                </a:effectLst>
              </a:rPr>
              <a:t>Comparto Funzioni Locali </a:t>
            </a:r>
            <a:r>
              <a:rPr lang="it-IT" dirty="0" smtClean="0"/>
              <a:t>nell’ambito del CCNQ per la definizione dei comparti e delle aree di contrattazione</a:t>
            </a:r>
          </a:p>
          <a:p>
            <a:r>
              <a:rPr lang="it-IT" dirty="0" smtClean="0">
                <a:solidFill>
                  <a:srgbClr val="002060"/>
                </a:solidFill>
              </a:rPr>
              <a:t>2016, 30 novembre</a:t>
            </a:r>
            <a:r>
              <a:rPr lang="it-IT" dirty="0" smtClean="0"/>
              <a:t>: accordo CGIL-CISL-UIL con il Governo sul rinnovo dei CCNL nei comparti pubblici triennio 16/18</a:t>
            </a:r>
          </a:p>
          <a:p>
            <a:r>
              <a:rPr lang="it-IT" dirty="0" smtClean="0">
                <a:solidFill>
                  <a:srgbClr val="002060"/>
                </a:solidFill>
              </a:rPr>
              <a:t>Legge di Bilancio 2017 (232/16): </a:t>
            </a:r>
            <a:r>
              <a:rPr lang="it-IT" dirty="0" smtClean="0"/>
              <a:t>stanziamento di ulteriori risorse per il rinnovo contrattuale comparto pubblico</a:t>
            </a:r>
          </a:p>
          <a:p>
            <a:r>
              <a:rPr lang="it-IT" dirty="0" smtClean="0">
                <a:solidFill>
                  <a:srgbClr val="002060"/>
                </a:solidFill>
              </a:rPr>
              <a:t>2017, DCPM 27 febbraio</a:t>
            </a:r>
            <a:r>
              <a:rPr lang="it-IT" dirty="0" smtClean="0"/>
              <a:t>: quantificazione degli oneri per i rinnovi dei contratti </a:t>
            </a:r>
            <a:r>
              <a:rPr lang="it-IT" dirty="0" smtClean="0">
                <a:solidFill>
                  <a:srgbClr val="FF0000"/>
                </a:solidFill>
                <a:effectLst>
                  <a:outerShdw blurRad="38100" dist="38100" dir="2700000" algn="tl">
                    <a:srgbClr val="000000">
                      <a:alpha val="43137"/>
                    </a:srgbClr>
                  </a:outerShdw>
                </a:effectLst>
              </a:rPr>
              <a:t>Regioni e Autonomie Locali</a:t>
            </a:r>
          </a:p>
          <a:p>
            <a:pPr lvl="3"/>
            <a:r>
              <a:rPr lang="it-IT" sz="2000" dirty="0" smtClean="0"/>
              <a:t>Per il 2016: 0,36% del monte salari determinato sulla base del conto annuale 2015</a:t>
            </a:r>
          </a:p>
          <a:p>
            <a:pPr lvl="3"/>
            <a:r>
              <a:rPr lang="it-IT" sz="2000" dirty="0" smtClean="0"/>
              <a:t>Per il 2017: 1,09% (idem)</a:t>
            </a:r>
          </a:p>
          <a:p>
            <a:pPr lvl="3"/>
            <a:r>
              <a:rPr lang="it-IT" sz="2000" dirty="0" smtClean="0"/>
              <a:t>Per il 2018: 1,45% (idem)</a:t>
            </a:r>
          </a:p>
          <a:p>
            <a:endParaRPr lang="it-IT" dirty="0" smtClean="0">
              <a:solidFill>
                <a:srgbClr val="002060"/>
              </a:solidFill>
            </a:endParaRPr>
          </a:p>
          <a:p>
            <a:pPr marL="2286000" lvl="5" indent="0">
              <a:buNone/>
            </a:pPr>
            <a:endParaRPr lang="it-IT" dirty="0" smtClean="0"/>
          </a:p>
          <a:p>
            <a:endParaRPr lang="it-IT" dirty="0" smtClean="0"/>
          </a:p>
          <a:p>
            <a:pPr marL="2286000" lvl="5" indent="0">
              <a:buNone/>
            </a:pPr>
            <a:endParaRPr lang="it-IT" sz="2000" dirty="0"/>
          </a:p>
          <a:p>
            <a:pPr marL="2286000" lvl="5" indent="0">
              <a:buNone/>
            </a:pPr>
            <a:endParaRPr lang="it-IT" sz="2000" dirty="0" smtClean="0"/>
          </a:p>
          <a:p>
            <a:pPr marL="2286000" lvl="5" indent="0">
              <a:buNone/>
            </a:pPr>
            <a:endParaRPr lang="it-IT" sz="2000" dirty="0"/>
          </a:p>
          <a:p>
            <a:pPr marL="2286000" lvl="5" indent="0">
              <a:buNone/>
            </a:pPr>
            <a:endParaRPr lang="it-IT" sz="2000" dirty="0"/>
          </a:p>
        </p:txBody>
      </p:sp>
      <p:pic>
        <p:nvPicPr>
          <p:cNvPr id="5" name="Immagine 4"/>
          <p:cNvPicPr>
            <a:picLocks noChangeAspect="1"/>
          </p:cNvPicPr>
          <p:nvPr/>
        </p:nvPicPr>
        <p:blipFill>
          <a:blip r:embed="rId2"/>
          <a:stretch>
            <a:fillRect/>
          </a:stretch>
        </p:blipFill>
        <p:spPr>
          <a:xfrm>
            <a:off x="10749895" y="645931"/>
            <a:ext cx="1302535" cy="1302535"/>
          </a:xfrm>
          <a:prstGeom prst="rect">
            <a:avLst/>
          </a:prstGeom>
        </p:spPr>
      </p:pic>
    </p:spTree>
    <p:extLst>
      <p:ext uri="{BB962C8B-B14F-4D97-AF65-F5344CB8AC3E}">
        <p14:creationId xmlns:p14="http://schemas.microsoft.com/office/powerpoint/2010/main" val="706072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tappe di avvicinamento… (3)</a:t>
            </a:r>
            <a:endParaRPr lang="it-IT" dirty="0"/>
          </a:p>
        </p:txBody>
      </p:sp>
      <p:sp>
        <p:nvSpPr>
          <p:cNvPr id="3" name="Segnaposto contenuto 2"/>
          <p:cNvSpPr>
            <a:spLocks noGrp="1"/>
          </p:cNvSpPr>
          <p:nvPr>
            <p:ph idx="1"/>
          </p:nvPr>
        </p:nvSpPr>
        <p:spPr>
          <a:xfrm>
            <a:off x="304800" y="2336872"/>
            <a:ext cx="10350499" cy="4216328"/>
          </a:xfrm>
        </p:spPr>
        <p:txBody>
          <a:bodyPr>
            <a:normAutofit/>
          </a:bodyPr>
          <a:lstStyle/>
          <a:p>
            <a:pPr lvl="0"/>
            <a:r>
              <a:rPr lang="it-IT" dirty="0" smtClean="0">
                <a:solidFill>
                  <a:srgbClr val="002060"/>
                </a:solidFill>
              </a:rPr>
              <a:t> </a:t>
            </a:r>
            <a:r>
              <a:rPr lang="it-IT" dirty="0">
                <a:solidFill>
                  <a:srgbClr val="002060"/>
                </a:solidFill>
              </a:rPr>
              <a:t>2017, DCPM 27 febbraio</a:t>
            </a:r>
            <a:r>
              <a:rPr lang="it-IT" dirty="0">
                <a:solidFill>
                  <a:prstClr val="white"/>
                </a:solidFill>
              </a:rPr>
              <a:t>: quantificazione degli oneri per i rinnovi dei contratti </a:t>
            </a:r>
            <a:r>
              <a:rPr lang="it-IT" dirty="0">
                <a:solidFill>
                  <a:srgbClr val="FF0000"/>
                </a:solidFill>
              </a:rPr>
              <a:t>Regioni e Autonomie Locali</a:t>
            </a:r>
          </a:p>
          <a:p>
            <a:pPr lvl="3"/>
            <a:r>
              <a:rPr lang="it-IT" sz="2000" dirty="0">
                <a:solidFill>
                  <a:prstClr val="white"/>
                </a:solidFill>
              </a:rPr>
              <a:t>Per il 2016: 0,36% del monte salari determinato sulla base del conto annuale 2015</a:t>
            </a:r>
          </a:p>
          <a:p>
            <a:pPr lvl="3"/>
            <a:r>
              <a:rPr lang="it-IT" sz="2000" dirty="0">
                <a:solidFill>
                  <a:prstClr val="white"/>
                </a:solidFill>
              </a:rPr>
              <a:t>Per il 2017: 1,09% (idem)</a:t>
            </a:r>
          </a:p>
          <a:p>
            <a:pPr lvl="3"/>
            <a:r>
              <a:rPr lang="it-IT" sz="2000" dirty="0">
                <a:solidFill>
                  <a:prstClr val="white"/>
                </a:solidFill>
              </a:rPr>
              <a:t>Per il 2018: 1,45% (idem)</a:t>
            </a:r>
          </a:p>
          <a:p>
            <a:pPr marL="0" indent="0">
              <a:buNone/>
            </a:pPr>
            <a:r>
              <a:rPr lang="it-IT" sz="2000" dirty="0" smtClean="0"/>
              <a:t>NB: Gli importi si aggiungono in ciascuno dei medesimi anni a quelli già determinati per il pagamento </a:t>
            </a:r>
            <a:r>
              <a:rPr lang="it-IT" sz="2000" dirty="0" smtClean="0">
                <a:solidFill>
                  <a:srgbClr val="FF0000"/>
                </a:solidFill>
              </a:rPr>
              <a:t>dell’indennità di vacanza contrattuale </a:t>
            </a:r>
            <a:r>
              <a:rPr lang="it-IT" sz="2000" dirty="0" smtClean="0"/>
              <a:t>corrisposta a partire dal 2010</a:t>
            </a:r>
          </a:p>
          <a:p>
            <a:pPr marL="0" indent="0">
              <a:buNone/>
            </a:pPr>
            <a:endParaRPr lang="it-IT" sz="2000" dirty="0"/>
          </a:p>
          <a:p>
            <a:r>
              <a:rPr lang="it-IT" dirty="0" smtClean="0"/>
              <a:t>2017, 6 luglio: emanazione </a:t>
            </a:r>
            <a:r>
              <a:rPr lang="it-IT" dirty="0" smtClean="0">
                <a:solidFill>
                  <a:srgbClr val="FF0000"/>
                </a:solidFill>
              </a:rPr>
              <a:t>dell’Atto di indirizzo</a:t>
            </a:r>
            <a:r>
              <a:rPr lang="it-IT" dirty="0" smtClean="0"/>
              <a:t> per la riapertura dei tavoli di contrattazione</a:t>
            </a:r>
          </a:p>
          <a:p>
            <a:pPr marL="2286000" lvl="5" indent="0">
              <a:buNone/>
            </a:pPr>
            <a:endParaRPr lang="it-IT" dirty="0" smtClean="0"/>
          </a:p>
          <a:p>
            <a:endParaRPr lang="it-IT" dirty="0" smtClean="0"/>
          </a:p>
          <a:p>
            <a:pPr marL="2286000" lvl="5" indent="0">
              <a:buNone/>
            </a:pPr>
            <a:endParaRPr lang="it-IT" sz="2000" dirty="0"/>
          </a:p>
          <a:p>
            <a:pPr marL="2286000" lvl="5" indent="0">
              <a:buNone/>
            </a:pPr>
            <a:endParaRPr lang="it-IT" sz="2000" dirty="0" smtClean="0"/>
          </a:p>
          <a:p>
            <a:pPr marL="2286000" lvl="5" indent="0">
              <a:buNone/>
            </a:pPr>
            <a:endParaRPr lang="it-IT" sz="2000" dirty="0"/>
          </a:p>
          <a:p>
            <a:pPr marL="2286000" lvl="5" indent="0">
              <a:buNone/>
            </a:pPr>
            <a:endParaRPr lang="it-IT" sz="2000" dirty="0"/>
          </a:p>
        </p:txBody>
      </p:sp>
      <p:pic>
        <p:nvPicPr>
          <p:cNvPr id="7" name="Immagine 6"/>
          <p:cNvPicPr>
            <a:picLocks noChangeAspect="1"/>
          </p:cNvPicPr>
          <p:nvPr/>
        </p:nvPicPr>
        <p:blipFill>
          <a:blip r:embed="rId2"/>
          <a:stretch>
            <a:fillRect/>
          </a:stretch>
        </p:blipFill>
        <p:spPr>
          <a:xfrm>
            <a:off x="10780213" y="656610"/>
            <a:ext cx="1274174" cy="1274174"/>
          </a:xfrm>
          <a:prstGeom prst="rect">
            <a:avLst/>
          </a:prstGeom>
        </p:spPr>
      </p:pic>
    </p:spTree>
    <p:extLst>
      <p:ext uri="{BB962C8B-B14F-4D97-AF65-F5344CB8AC3E}">
        <p14:creationId xmlns:p14="http://schemas.microsoft.com/office/powerpoint/2010/main" val="24409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è accaduto nel frattempo… (1)</a:t>
            </a:r>
            <a:endParaRPr lang="it-IT" dirty="0"/>
          </a:p>
        </p:txBody>
      </p:sp>
      <p:sp>
        <p:nvSpPr>
          <p:cNvPr id="3" name="Segnaposto contenuto 2"/>
          <p:cNvSpPr>
            <a:spLocks noGrp="1"/>
          </p:cNvSpPr>
          <p:nvPr>
            <p:ph idx="1"/>
          </p:nvPr>
        </p:nvSpPr>
        <p:spPr>
          <a:xfrm>
            <a:off x="304800" y="2336873"/>
            <a:ext cx="10134599" cy="3599316"/>
          </a:xfrm>
        </p:spPr>
        <p:txBody>
          <a:bodyPr>
            <a:normAutofit/>
          </a:bodyPr>
          <a:lstStyle/>
          <a:p>
            <a:r>
              <a:rPr lang="it-IT" b="1" dirty="0" smtClean="0">
                <a:effectLst>
                  <a:outerShdw blurRad="38100" dist="38100" dir="2700000" algn="tl">
                    <a:srgbClr val="000000">
                      <a:alpha val="43137"/>
                    </a:srgbClr>
                  </a:outerShdw>
                </a:effectLst>
              </a:rPr>
              <a:t>Interventi sul lavoro pubblico tramite manovre di finanza pubblica:</a:t>
            </a:r>
          </a:p>
          <a:p>
            <a:endParaRPr lang="it-IT" dirty="0" smtClean="0"/>
          </a:p>
          <a:p>
            <a:pPr marL="2286000" lvl="5" indent="0">
              <a:buNone/>
            </a:pPr>
            <a:endParaRPr lang="it-IT" dirty="0" smtClean="0"/>
          </a:p>
          <a:p>
            <a:pPr marL="2286000" lvl="5" indent="0">
              <a:buNone/>
            </a:pPr>
            <a:r>
              <a:rPr lang="it-IT" sz="2400" dirty="0" smtClean="0"/>
              <a:t>Forte ridimensionamento degli organici</a:t>
            </a:r>
          </a:p>
          <a:p>
            <a:endParaRPr lang="it-IT" dirty="0" smtClean="0"/>
          </a:p>
          <a:p>
            <a:pPr marL="2286000" lvl="5" indent="0">
              <a:buNone/>
            </a:pPr>
            <a:endParaRPr lang="it-IT" sz="2400" dirty="0" smtClean="0"/>
          </a:p>
          <a:p>
            <a:pPr marL="2286000" lvl="5" indent="0">
              <a:lnSpc>
                <a:spcPct val="0"/>
              </a:lnSpc>
              <a:buNone/>
            </a:pPr>
            <a:endParaRPr lang="it-IT" sz="2400" dirty="0" smtClean="0"/>
          </a:p>
          <a:p>
            <a:pPr marL="2286000" lvl="5" indent="0">
              <a:lnSpc>
                <a:spcPct val="0"/>
              </a:lnSpc>
              <a:buNone/>
            </a:pPr>
            <a:endParaRPr lang="it-IT" sz="2400" dirty="0"/>
          </a:p>
          <a:p>
            <a:pPr marL="2286000" lvl="5" indent="0">
              <a:lnSpc>
                <a:spcPct val="0"/>
              </a:lnSpc>
              <a:buNone/>
            </a:pPr>
            <a:endParaRPr lang="it-IT" sz="2400" dirty="0" smtClean="0"/>
          </a:p>
          <a:p>
            <a:pPr marL="2286000" lvl="5" indent="0">
              <a:lnSpc>
                <a:spcPct val="0"/>
              </a:lnSpc>
              <a:buNone/>
            </a:pPr>
            <a:endParaRPr lang="it-IT" sz="2400" dirty="0"/>
          </a:p>
          <a:p>
            <a:pPr marL="2286000" lvl="5" indent="0">
              <a:lnSpc>
                <a:spcPct val="0"/>
              </a:lnSpc>
              <a:buNone/>
            </a:pPr>
            <a:endParaRPr lang="it-IT" sz="2400" dirty="0" smtClean="0"/>
          </a:p>
          <a:p>
            <a:pPr marL="2286000" lvl="5" indent="0">
              <a:lnSpc>
                <a:spcPct val="0"/>
              </a:lnSpc>
              <a:buNone/>
            </a:pPr>
            <a:endParaRPr lang="it-IT" sz="2400" dirty="0"/>
          </a:p>
          <a:p>
            <a:pPr marL="2286000" lvl="5" indent="0">
              <a:lnSpc>
                <a:spcPct val="0"/>
              </a:lnSpc>
              <a:buNone/>
            </a:pPr>
            <a:r>
              <a:rPr lang="it-IT" sz="2400" dirty="0" smtClean="0"/>
              <a:t>Sensibile incremento dell’età media degli organici</a:t>
            </a:r>
          </a:p>
          <a:p>
            <a:pPr marL="2286000" lvl="5" indent="0">
              <a:buNone/>
            </a:pPr>
            <a:endParaRPr lang="it-IT" sz="2000" dirty="0"/>
          </a:p>
          <a:p>
            <a:pPr marL="2286000" lvl="5" indent="0">
              <a:buNone/>
            </a:pPr>
            <a:endParaRPr lang="it-IT" sz="2000" dirty="0" smtClean="0"/>
          </a:p>
          <a:p>
            <a:pPr marL="2286000" lvl="5" indent="0">
              <a:buNone/>
            </a:pPr>
            <a:endParaRPr lang="it-IT" sz="2000" dirty="0"/>
          </a:p>
          <a:p>
            <a:pPr marL="2286000" lvl="5" indent="0">
              <a:buNone/>
            </a:pPr>
            <a:endParaRPr lang="it-IT" sz="2000" dirty="0"/>
          </a:p>
        </p:txBody>
      </p:sp>
      <p:sp>
        <p:nvSpPr>
          <p:cNvPr id="4" name="Freccia a destra 3"/>
          <p:cNvSpPr/>
          <p:nvPr/>
        </p:nvSpPr>
        <p:spPr>
          <a:xfrm>
            <a:off x="1729962" y="3407077"/>
            <a:ext cx="7239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2"/>
          <a:stretch>
            <a:fillRect/>
          </a:stretch>
        </p:blipFill>
        <p:spPr>
          <a:xfrm>
            <a:off x="1729962" y="4873938"/>
            <a:ext cx="743776" cy="414564"/>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2992675"/>
            <a:ext cx="1209803" cy="1209803"/>
          </a:xfrm>
          <a:prstGeom prst="rect">
            <a:avLst/>
          </a:prstGeom>
        </p:spPr>
      </p:pic>
      <p:pic>
        <p:nvPicPr>
          <p:cNvPr id="9" name="Immagine 8"/>
          <p:cNvPicPr>
            <a:picLocks noChangeAspect="1"/>
          </p:cNvPicPr>
          <p:nvPr/>
        </p:nvPicPr>
        <p:blipFill>
          <a:blip r:embed="rId4"/>
          <a:stretch>
            <a:fillRect/>
          </a:stretch>
        </p:blipFill>
        <p:spPr>
          <a:xfrm>
            <a:off x="307491" y="4477663"/>
            <a:ext cx="1207113" cy="1207113"/>
          </a:xfrm>
          <a:prstGeom prst="rect">
            <a:avLst/>
          </a:prstGeom>
        </p:spPr>
      </p:pic>
      <p:pic>
        <p:nvPicPr>
          <p:cNvPr id="11" name="Immagine 10"/>
          <p:cNvPicPr>
            <a:picLocks noChangeAspect="1"/>
          </p:cNvPicPr>
          <p:nvPr/>
        </p:nvPicPr>
        <p:blipFill>
          <a:blip r:embed="rId5"/>
          <a:stretch>
            <a:fillRect/>
          </a:stretch>
        </p:blipFill>
        <p:spPr>
          <a:xfrm>
            <a:off x="10836102" y="833409"/>
            <a:ext cx="1060796" cy="920576"/>
          </a:xfrm>
          <a:prstGeom prst="rect">
            <a:avLst/>
          </a:prstGeom>
        </p:spPr>
      </p:pic>
    </p:spTree>
    <p:extLst>
      <p:ext uri="{BB962C8B-B14F-4D97-AF65-F5344CB8AC3E}">
        <p14:creationId xmlns:p14="http://schemas.microsoft.com/office/powerpoint/2010/main" val="178432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è accaduto nel frattempo… (2)</a:t>
            </a:r>
            <a:endParaRPr lang="it-IT" dirty="0"/>
          </a:p>
        </p:txBody>
      </p:sp>
      <p:sp>
        <p:nvSpPr>
          <p:cNvPr id="3" name="Segnaposto contenuto 2"/>
          <p:cNvSpPr>
            <a:spLocks noGrp="1"/>
          </p:cNvSpPr>
          <p:nvPr>
            <p:ph idx="1"/>
          </p:nvPr>
        </p:nvSpPr>
        <p:spPr/>
        <p:txBody>
          <a:bodyPr/>
          <a:lstStyle/>
          <a:p>
            <a:r>
              <a:rPr lang="it-IT" b="1" dirty="0" smtClean="0">
                <a:effectLst>
                  <a:outerShdw blurRad="38100" dist="38100" dir="2700000" algn="tl">
                    <a:srgbClr val="000000">
                      <a:alpha val="43137"/>
                    </a:srgbClr>
                  </a:outerShdw>
                </a:effectLst>
              </a:rPr>
              <a:t>Legge Madia (124/15 e decreti </a:t>
            </a:r>
            <a:r>
              <a:rPr lang="it-IT" b="1" dirty="0" err="1" smtClean="0">
                <a:effectLst>
                  <a:outerShdw blurRad="38100" dist="38100" dir="2700000" algn="tl">
                    <a:srgbClr val="000000">
                      <a:alpha val="43137"/>
                    </a:srgbClr>
                  </a:outerShdw>
                </a:effectLst>
              </a:rPr>
              <a:t>att</a:t>
            </a:r>
            <a:r>
              <a:rPr lang="it-IT" b="1" dirty="0" smtClean="0">
                <a:effectLst>
                  <a:outerShdw blurRad="38100" dist="38100" dir="2700000" algn="tl">
                    <a:srgbClr val="000000">
                      <a:alpha val="43137"/>
                    </a:srgbClr>
                  </a:outerShdw>
                </a:effectLst>
              </a:rPr>
              <a:t>. 74 e 75 del 25/5/17)</a:t>
            </a:r>
          </a:p>
          <a:p>
            <a:endParaRPr lang="it-IT" dirty="0"/>
          </a:p>
          <a:p>
            <a:pPr marL="1828800" lvl="4" indent="0">
              <a:buNone/>
            </a:pPr>
            <a:r>
              <a:rPr lang="it-IT" sz="2400" dirty="0" smtClean="0"/>
              <a:t>Profonda trasformazione dell’ordinamento del lavoro pubblico</a:t>
            </a:r>
          </a:p>
          <a:p>
            <a:pPr marL="1828800" lvl="4" indent="0">
              <a:buNone/>
            </a:pPr>
            <a:endParaRPr lang="it-IT" sz="2400" dirty="0" smtClean="0"/>
          </a:p>
          <a:p>
            <a:pPr marL="1828800" lvl="4" indent="0">
              <a:buNone/>
            </a:pPr>
            <a:endParaRPr lang="it-IT" sz="2400" dirty="0"/>
          </a:p>
          <a:p>
            <a:pPr marL="1828800" lvl="4" indent="0">
              <a:buNone/>
            </a:pPr>
            <a:r>
              <a:rPr lang="it-IT" sz="2400" dirty="0" smtClean="0"/>
              <a:t>Delega al Governo per riorganizzazione CCIA (riduzione a 60 unità)</a:t>
            </a:r>
          </a:p>
          <a:p>
            <a:pPr marL="1828800" lvl="4" indent="0">
              <a:buNone/>
            </a:pPr>
            <a:endParaRPr lang="it-IT" sz="2400" dirty="0"/>
          </a:p>
        </p:txBody>
      </p:sp>
      <p:pic>
        <p:nvPicPr>
          <p:cNvPr id="4" name="Immagine 3"/>
          <p:cNvPicPr>
            <a:picLocks noChangeAspect="1"/>
          </p:cNvPicPr>
          <p:nvPr/>
        </p:nvPicPr>
        <p:blipFill>
          <a:blip r:embed="rId2"/>
          <a:stretch>
            <a:fillRect/>
          </a:stretch>
        </p:blipFill>
        <p:spPr>
          <a:xfrm>
            <a:off x="1558512" y="3209018"/>
            <a:ext cx="743776" cy="414564"/>
          </a:xfrm>
          <a:prstGeom prst="rect">
            <a:avLst/>
          </a:prstGeom>
        </p:spPr>
      </p:pic>
      <p:pic>
        <p:nvPicPr>
          <p:cNvPr id="5" name="Immagine 4"/>
          <p:cNvPicPr>
            <a:picLocks noChangeAspect="1"/>
          </p:cNvPicPr>
          <p:nvPr/>
        </p:nvPicPr>
        <p:blipFill>
          <a:blip r:embed="rId2"/>
          <a:stretch>
            <a:fillRect/>
          </a:stretch>
        </p:blipFill>
        <p:spPr>
          <a:xfrm>
            <a:off x="1558512" y="4837902"/>
            <a:ext cx="743776" cy="414564"/>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99" y="4073634"/>
            <a:ext cx="2594404" cy="1943100"/>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74" y="2850176"/>
            <a:ext cx="1399458" cy="1441502"/>
          </a:xfrm>
          <a:prstGeom prst="rect">
            <a:avLst/>
          </a:prstGeom>
        </p:spPr>
      </p:pic>
      <p:pic>
        <p:nvPicPr>
          <p:cNvPr id="8" name="Immagine 7"/>
          <p:cNvPicPr>
            <a:picLocks noChangeAspect="1"/>
          </p:cNvPicPr>
          <p:nvPr/>
        </p:nvPicPr>
        <p:blipFill>
          <a:blip r:embed="rId5"/>
          <a:stretch>
            <a:fillRect/>
          </a:stretch>
        </p:blipFill>
        <p:spPr>
          <a:xfrm>
            <a:off x="10836102" y="833409"/>
            <a:ext cx="1060796" cy="920576"/>
          </a:xfrm>
          <a:prstGeom prst="rect">
            <a:avLst/>
          </a:prstGeom>
        </p:spPr>
      </p:pic>
    </p:spTree>
    <p:extLst>
      <p:ext uri="{BB962C8B-B14F-4D97-AF65-F5344CB8AC3E}">
        <p14:creationId xmlns:p14="http://schemas.microsoft.com/office/powerpoint/2010/main" val="806575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è accaduto nel frattempo… (3)</a:t>
            </a:r>
            <a:endParaRPr lang="it-IT" dirty="0"/>
          </a:p>
        </p:txBody>
      </p:sp>
      <p:sp>
        <p:nvSpPr>
          <p:cNvPr id="3" name="Segnaposto contenuto 2"/>
          <p:cNvSpPr>
            <a:spLocks noGrp="1"/>
          </p:cNvSpPr>
          <p:nvPr>
            <p:ph idx="1"/>
          </p:nvPr>
        </p:nvSpPr>
        <p:spPr>
          <a:xfrm>
            <a:off x="304800" y="2336873"/>
            <a:ext cx="10121899" cy="3599316"/>
          </a:xfrm>
        </p:spPr>
        <p:txBody>
          <a:bodyPr>
            <a:normAutofit/>
          </a:bodyPr>
          <a:lstStyle/>
          <a:p>
            <a:r>
              <a:rPr lang="it-IT" b="1" dirty="0">
                <a:effectLst>
                  <a:outerShdw blurRad="38100" dist="38100" dir="2700000" algn="tl">
                    <a:srgbClr val="000000">
                      <a:alpha val="43137"/>
                    </a:srgbClr>
                  </a:outerShdw>
                </a:effectLst>
              </a:rPr>
              <a:t>Legge 56/2014 - Disposizioni sulle </a:t>
            </a:r>
            <a:r>
              <a:rPr lang="it-IT" b="1" dirty="0" err="1">
                <a:effectLst>
                  <a:outerShdw blurRad="38100" dist="38100" dir="2700000" algn="tl">
                    <a:srgbClr val="000000">
                      <a:alpha val="43137"/>
                    </a:srgbClr>
                  </a:outerShdw>
                </a:effectLst>
              </a:rPr>
              <a:t>citta'</a:t>
            </a:r>
            <a:r>
              <a:rPr lang="it-IT" b="1" dirty="0">
                <a:effectLst>
                  <a:outerShdw blurRad="38100" dist="38100" dir="2700000" algn="tl">
                    <a:srgbClr val="000000">
                      <a:alpha val="43137"/>
                    </a:srgbClr>
                  </a:outerShdw>
                </a:effectLst>
              </a:rPr>
              <a:t> metropolitane, sulle province, sulle unioni e fusioni di </a:t>
            </a:r>
            <a:r>
              <a:rPr lang="it-IT" b="1" dirty="0" smtClean="0">
                <a:effectLst>
                  <a:outerShdw blurRad="38100" dist="38100" dir="2700000" algn="tl">
                    <a:srgbClr val="000000">
                      <a:alpha val="43137"/>
                    </a:srgbClr>
                  </a:outerShdw>
                </a:effectLst>
              </a:rPr>
              <a:t>comuni</a:t>
            </a:r>
          </a:p>
          <a:p>
            <a:pPr marL="2286000" lvl="5" indent="0">
              <a:buNone/>
            </a:pPr>
            <a:endParaRPr lang="it-IT" dirty="0"/>
          </a:p>
          <a:p>
            <a:pPr marL="2286000" lvl="5" indent="0">
              <a:spcBef>
                <a:spcPts val="0"/>
              </a:spcBef>
              <a:buNone/>
            </a:pPr>
            <a:endParaRPr lang="it-IT" sz="2000" dirty="0" smtClean="0"/>
          </a:p>
          <a:p>
            <a:pPr marL="2286000" lvl="5" indent="0">
              <a:spcBef>
                <a:spcPts val="0"/>
              </a:spcBef>
              <a:buNone/>
            </a:pPr>
            <a:r>
              <a:rPr lang="it-IT" sz="2000" dirty="0" smtClean="0"/>
              <a:t>	Significativi processi di mobilità del personale tra le varie 	amministrazioni del comparto, che dovrà essere rivisto in 	funzione della permanenza delle Province</a:t>
            </a:r>
          </a:p>
          <a:p>
            <a:endParaRPr lang="it-IT" dirty="0" smtClean="0"/>
          </a:p>
          <a:p>
            <a:pPr marL="2286000" lvl="5" indent="0">
              <a:buNone/>
            </a:pPr>
            <a:r>
              <a:rPr lang="it-IT" sz="2000" dirty="0" smtClean="0"/>
              <a:t>	Avviamento e consolidamento dei processi di iniziative 	associative e di Unioni fra Comuni, con notevoli accorpamenti 	e trasferimenti di risorse finanziarie, umane e strumentali</a:t>
            </a:r>
          </a:p>
          <a:p>
            <a:pPr marL="2286000" lvl="5" indent="0">
              <a:buNone/>
            </a:pPr>
            <a:endParaRPr lang="it-IT" sz="2000" dirty="0"/>
          </a:p>
          <a:p>
            <a:pPr marL="2286000" lvl="5" indent="0">
              <a:buNone/>
            </a:pPr>
            <a:endParaRPr lang="it-IT" sz="2000" dirty="0"/>
          </a:p>
          <a:p>
            <a:pPr marL="2286000" lvl="5" indent="0">
              <a:buNone/>
            </a:pPr>
            <a:endParaRPr lang="it-IT" sz="2000" dirty="0"/>
          </a:p>
        </p:txBody>
      </p:sp>
      <p:sp>
        <p:nvSpPr>
          <p:cNvPr id="4" name="Freccia a destra 3"/>
          <p:cNvSpPr/>
          <p:nvPr/>
        </p:nvSpPr>
        <p:spPr>
          <a:xfrm>
            <a:off x="2144364" y="3849947"/>
            <a:ext cx="7239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2"/>
          <a:stretch>
            <a:fillRect/>
          </a:stretch>
        </p:blipFill>
        <p:spPr>
          <a:xfrm>
            <a:off x="2144364" y="5138605"/>
            <a:ext cx="743776" cy="414564"/>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858855"/>
            <a:ext cx="1612900" cy="1817522"/>
          </a:xfrm>
          <a:prstGeom prst="rect">
            <a:avLst/>
          </a:prstGeom>
        </p:spPr>
      </p:pic>
      <p:pic>
        <p:nvPicPr>
          <p:cNvPr id="8" name="Immagine 7"/>
          <p:cNvPicPr>
            <a:picLocks noChangeAspect="1"/>
          </p:cNvPicPr>
          <p:nvPr/>
        </p:nvPicPr>
        <p:blipFill>
          <a:blip r:embed="rId4"/>
          <a:stretch>
            <a:fillRect/>
          </a:stretch>
        </p:blipFill>
        <p:spPr>
          <a:xfrm>
            <a:off x="10848802" y="833409"/>
            <a:ext cx="1060796" cy="920576"/>
          </a:xfrm>
          <a:prstGeom prst="rect">
            <a:avLst/>
          </a:prstGeom>
        </p:spPr>
      </p:pic>
    </p:spTree>
    <p:extLst>
      <p:ext uri="{BB962C8B-B14F-4D97-AF65-F5344CB8AC3E}">
        <p14:creationId xmlns:p14="http://schemas.microsoft.com/office/powerpoint/2010/main" val="1793872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85548" y="649966"/>
            <a:ext cx="1298502" cy="1298502"/>
          </a:xfrm>
        </p:spPr>
      </p:pic>
      <p:sp>
        <p:nvSpPr>
          <p:cNvPr id="10" name="Segnaposto testo 9"/>
          <p:cNvSpPr>
            <a:spLocks noGrp="1"/>
          </p:cNvSpPr>
          <p:nvPr>
            <p:ph type="body" sz="half" idx="2"/>
          </p:nvPr>
        </p:nvSpPr>
        <p:spPr>
          <a:xfrm>
            <a:off x="680322" y="2336872"/>
            <a:ext cx="9613858" cy="3886128"/>
          </a:xfrm>
        </p:spPr>
        <p:txBody>
          <a:bodyPr anchor="t">
            <a:normAutofit/>
          </a:bodyPr>
          <a:lstStyle/>
          <a:p>
            <a:pPr marL="285750" indent="-285750">
              <a:buFont typeface="Arial" panose="020B0604020202020204" pitchFamily="34" charset="0"/>
              <a:buChar char="•"/>
            </a:pPr>
            <a:r>
              <a:rPr lang="it-IT" sz="2400" dirty="0" smtClean="0">
                <a:solidFill>
                  <a:srgbClr val="FF0000"/>
                </a:solidFill>
                <a:effectLst>
                  <a:outerShdw blurRad="38100" dist="38100" dir="2700000" algn="tl">
                    <a:srgbClr val="000000">
                      <a:alpha val="43137"/>
                    </a:srgbClr>
                  </a:outerShdw>
                </a:effectLst>
              </a:rPr>
              <a:t>Semplificazione e aggiornamento</a:t>
            </a:r>
            <a:r>
              <a:rPr lang="it-IT" sz="2400" dirty="0" smtClean="0"/>
              <a:t> delle disposizioni contrattuali che disciplinano:</a:t>
            </a:r>
          </a:p>
          <a:p>
            <a:pPr marL="1200150" lvl="2" indent="-285750">
              <a:buFont typeface="Arial" panose="020B0604020202020204" pitchFamily="34" charset="0"/>
              <a:buChar char="•"/>
            </a:pPr>
            <a:r>
              <a:rPr lang="it-IT" sz="2000" dirty="0"/>
              <a:t>Struttura e modalità di alimentazione dei fondi decentrati</a:t>
            </a:r>
          </a:p>
          <a:p>
            <a:pPr marL="1200150" lvl="2" indent="-285750">
              <a:buFont typeface="Arial" panose="020B0604020202020204" pitchFamily="34" charset="0"/>
              <a:buChar char="•"/>
            </a:pPr>
            <a:r>
              <a:rPr lang="it-IT" sz="2000" dirty="0"/>
              <a:t>Contrattazione di secondo </a:t>
            </a:r>
            <a:r>
              <a:rPr lang="it-IT" sz="2000" dirty="0" smtClean="0"/>
              <a:t>livello</a:t>
            </a:r>
            <a:endParaRPr lang="it-IT" sz="2400" dirty="0" smtClean="0"/>
          </a:p>
          <a:p>
            <a:pPr marL="285750" indent="-285750">
              <a:buFont typeface="Arial" panose="020B0604020202020204" pitchFamily="34" charset="0"/>
              <a:buChar char="•"/>
            </a:pPr>
            <a:r>
              <a:rPr lang="it-IT" sz="2400" dirty="0" smtClean="0"/>
              <a:t>Incentivazione di Unioni fra Comuni e accorpamenti CCIA</a:t>
            </a:r>
          </a:p>
          <a:p>
            <a:pPr marL="285750" indent="-285750">
              <a:buFont typeface="Arial" panose="020B0604020202020204" pitchFamily="34" charset="0"/>
              <a:buChar char="•"/>
            </a:pPr>
            <a:r>
              <a:rPr lang="it-IT" sz="2400" dirty="0" smtClean="0">
                <a:solidFill>
                  <a:srgbClr val="FF0000"/>
                </a:solidFill>
                <a:effectLst>
                  <a:outerShdw blurRad="38100" dist="38100" dir="2700000" algn="tl">
                    <a:srgbClr val="000000">
                      <a:alpha val="43137"/>
                    </a:srgbClr>
                  </a:outerShdw>
                </a:effectLst>
              </a:rPr>
              <a:t>Potenziamento degli strumenti di </a:t>
            </a:r>
            <a:r>
              <a:rPr lang="it-IT" sz="2400" dirty="0" err="1" smtClean="0">
                <a:solidFill>
                  <a:srgbClr val="FF0000"/>
                </a:solidFill>
                <a:effectLst>
                  <a:outerShdw blurRad="38100" dist="38100" dir="2700000" algn="tl">
                    <a:srgbClr val="000000">
                      <a:alpha val="43137"/>
                    </a:srgbClr>
                  </a:outerShdw>
                </a:effectLst>
              </a:rPr>
              <a:t>flessibilizzazione</a:t>
            </a:r>
            <a:r>
              <a:rPr lang="it-IT" sz="2400" dirty="0" smtClean="0">
                <a:solidFill>
                  <a:srgbClr val="FF0000"/>
                </a:solidFill>
                <a:effectLst>
                  <a:outerShdw blurRad="38100" dist="38100" dir="2700000" algn="tl">
                    <a:srgbClr val="000000">
                      <a:alpha val="43137"/>
                    </a:srgbClr>
                  </a:outerShdw>
                </a:effectLst>
              </a:rPr>
              <a:t> della prestazione lavorativa e di gestione dell’orario di lavoro, perseguendo nel contempo una migliore conciliazione dei tempi di vita e di lavoro</a:t>
            </a:r>
          </a:p>
          <a:p>
            <a:pPr marL="285750" indent="-285750">
              <a:buFont typeface="Arial" panose="020B0604020202020204" pitchFamily="34" charset="0"/>
              <a:buChar char="•"/>
            </a:pPr>
            <a:r>
              <a:rPr lang="it-IT" sz="2400" dirty="0" smtClean="0">
                <a:solidFill>
                  <a:schemeClr val="tx1">
                    <a:lumMod val="95000"/>
                  </a:schemeClr>
                </a:solidFill>
              </a:rPr>
              <a:t>Revisione delle norme di copertura assicurativa</a:t>
            </a:r>
            <a:endParaRPr lang="it-IT" sz="2400" dirty="0">
              <a:solidFill>
                <a:schemeClr val="tx1">
                  <a:lumMod val="95000"/>
                </a:schemeClr>
              </a:solidFill>
            </a:endParaRPr>
          </a:p>
          <a:p>
            <a:pPr marL="285750" indent="-285750">
              <a:buFont typeface="Arial" panose="020B0604020202020204" pitchFamily="34" charset="0"/>
              <a:buChar char="•"/>
            </a:pPr>
            <a:endParaRPr lang="it-IT" sz="2400" dirty="0" smtClean="0"/>
          </a:p>
          <a:p>
            <a:pPr marL="285750" indent="-285750">
              <a:buFont typeface="Arial" panose="020B0604020202020204" pitchFamily="34" charset="0"/>
              <a:buChar char="•"/>
            </a:pPr>
            <a:endParaRPr lang="it-IT" sz="2400" dirty="0" smtClean="0"/>
          </a:p>
          <a:p>
            <a:pPr marL="1200150" lvl="2" indent="-285750">
              <a:buFont typeface="Arial" panose="020B0604020202020204" pitchFamily="34" charset="0"/>
              <a:buChar char="•"/>
            </a:pPr>
            <a:endParaRPr lang="it-IT" sz="2000" dirty="0"/>
          </a:p>
          <a:p>
            <a:pPr marL="1200150" lvl="2" indent="-285750">
              <a:buFont typeface="Arial" panose="020B0604020202020204" pitchFamily="34" charset="0"/>
              <a:buChar char="•"/>
            </a:pPr>
            <a:endParaRPr lang="it-IT" sz="2000" dirty="0" smtClean="0"/>
          </a:p>
          <a:p>
            <a:pPr marL="1200150" lvl="2" indent="-285750">
              <a:buFont typeface="Arial" panose="020B0604020202020204" pitchFamily="34" charset="0"/>
              <a:buChar char="•"/>
            </a:pPr>
            <a:endParaRPr lang="it-IT" sz="2000" dirty="0" smtClean="0"/>
          </a:p>
        </p:txBody>
      </p:sp>
    </p:spTree>
    <p:extLst>
      <p:ext uri="{BB962C8B-B14F-4D97-AF65-F5344CB8AC3E}">
        <p14:creationId xmlns:p14="http://schemas.microsoft.com/office/powerpoint/2010/main" val="3144683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o">
  <a:themeElements>
    <a:clrScheme name="Berlino">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o">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o">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TM04033917[[fn=Berlino]]</Template>
  <TotalTime>968</TotalTime>
  <Words>2299</Words>
  <Application>Microsoft Office PowerPoint</Application>
  <PresentationFormat>Widescreen</PresentationFormat>
  <Paragraphs>231</Paragraphs>
  <Slides>31</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31</vt:i4>
      </vt:variant>
    </vt:vector>
  </HeadingPairs>
  <TitlesOfParts>
    <vt:vector size="34" baseType="lpstr">
      <vt:lpstr>Arial</vt:lpstr>
      <vt:lpstr>Trebuchet MS</vt:lpstr>
      <vt:lpstr>Berlino</vt:lpstr>
      <vt:lpstr>Il rinnovo del Contratto  personale Enti Locali 2016/18</vt:lpstr>
      <vt:lpstr>NOTA DI LETTURA</vt:lpstr>
      <vt:lpstr>Le tappe di avvicinamento… (1)</vt:lpstr>
      <vt:lpstr>Le tappe di avvicinamento… (2)</vt:lpstr>
      <vt:lpstr>Le tappe di avvicinamento… (3)</vt:lpstr>
      <vt:lpstr>Cosa è accaduto nel frattempo… (1)</vt:lpstr>
      <vt:lpstr>Cosa è accaduto nel frattempo… (2)</vt:lpstr>
      <vt:lpstr>Cosa è accaduto nel frattempo… (3)</vt:lpstr>
      <vt:lpstr>Obiettivi</vt:lpstr>
      <vt:lpstr>Oneri previsti</vt:lpstr>
      <vt:lpstr>Parte Comune </vt:lpstr>
      <vt:lpstr>Parte Comune </vt:lpstr>
      <vt:lpstr>Parte Comune </vt:lpstr>
      <vt:lpstr>Parte Comune </vt:lpstr>
      <vt:lpstr>Parte Comune </vt:lpstr>
      <vt:lpstr>Parte Comune </vt:lpstr>
      <vt:lpstr>Parte Comune </vt:lpstr>
      <vt:lpstr>Parte Comune </vt:lpstr>
      <vt:lpstr>Posizioni Organizzative</vt:lpstr>
      <vt:lpstr>Posizioni Organizzative</vt:lpstr>
      <vt:lpstr>Posizioni Organizzative</vt:lpstr>
      <vt:lpstr>Progressioni Economiche</vt:lpstr>
      <vt:lpstr>Welfare Contrattuale</vt:lpstr>
      <vt:lpstr>Previdenza Complementare</vt:lpstr>
      <vt:lpstr>Unioni di Comuni</vt:lpstr>
      <vt:lpstr>Province e Città Metropolitane</vt:lpstr>
      <vt:lpstr>Tempo determinato e altre forme di lavoro flessibile</vt:lpstr>
      <vt:lpstr>Ripartizione delle risorse finanziarie</vt:lpstr>
      <vt:lpstr>Sezioni speciali e specifiche professionalità</vt:lpstr>
      <vt:lpstr>Sezioni speciali e specifiche professionalità</vt:lpstr>
      <vt:lpstr>Sezioni speciali e specifiche professionalità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Cerigioni</dc:creator>
  <cp:lastModifiedBy>Marco Cerigioni</cp:lastModifiedBy>
  <cp:revision>83</cp:revision>
  <dcterms:created xsi:type="dcterms:W3CDTF">2017-11-21T18:03:08Z</dcterms:created>
  <dcterms:modified xsi:type="dcterms:W3CDTF">2017-12-01T11:18:25Z</dcterms:modified>
  <cp:contentStatus>Finale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